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 ContentType="application/vnd.ms-excel"/>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4"/>
  </p:notesMasterIdLst>
  <p:handoutMasterIdLst>
    <p:handoutMasterId r:id="rId56"/>
  </p:handoutMasterIdLst>
  <p:sldIdLst>
    <p:sldId id="641" r:id="rId3"/>
    <p:sldId id="732" r:id="rId5"/>
    <p:sldId id="733" r:id="rId6"/>
    <p:sldId id="786" r:id="rId7"/>
    <p:sldId id="748" r:id="rId8"/>
    <p:sldId id="751" r:id="rId9"/>
    <p:sldId id="739" r:id="rId10"/>
    <p:sldId id="740" r:id="rId11"/>
    <p:sldId id="741" r:id="rId12"/>
    <p:sldId id="742" r:id="rId13"/>
    <p:sldId id="743" r:id="rId14"/>
    <p:sldId id="744" r:id="rId15"/>
    <p:sldId id="745" r:id="rId16"/>
    <p:sldId id="747" r:id="rId17"/>
    <p:sldId id="643" r:id="rId18"/>
    <p:sldId id="646" r:id="rId19"/>
    <p:sldId id="670" r:id="rId20"/>
    <p:sldId id="649" r:id="rId21"/>
    <p:sldId id="652" r:id="rId22"/>
    <p:sldId id="653" r:id="rId23"/>
    <p:sldId id="677" r:id="rId24"/>
    <p:sldId id="678" r:id="rId25"/>
    <p:sldId id="762" r:id="rId26"/>
    <p:sldId id="676" r:id="rId27"/>
    <p:sldId id="719" r:id="rId28"/>
    <p:sldId id="657" r:id="rId29"/>
    <p:sldId id="658" r:id="rId30"/>
    <p:sldId id="659" r:id="rId31"/>
    <p:sldId id="660" r:id="rId32"/>
    <p:sldId id="661" r:id="rId33"/>
    <p:sldId id="662" r:id="rId34"/>
    <p:sldId id="663" r:id="rId35"/>
    <p:sldId id="664" r:id="rId36"/>
    <p:sldId id="837" r:id="rId37"/>
    <p:sldId id="681" r:id="rId38"/>
    <p:sldId id="774" r:id="rId39"/>
    <p:sldId id="775" r:id="rId40"/>
    <p:sldId id="777" r:id="rId41"/>
    <p:sldId id="779" r:id="rId42"/>
    <p:sldId id="778" r:id="rId43"/>
    <p:sldId id="753" r:id="rId44"/>
    <p:sldId id="780" r:id="rId45"/>
    <p:sldId id="757" r:id="rId46"/>
    <p:sldId id="686" r:id="rId47"/>
    <p:sldId id="689" r:id="rId48"/>
    <p:sldId id="690" r:id="rId49"/>
    <p:sldId id="839" r:id="rId50"/>
    <p:sldId id="782" r:id="rId51"/>
    <p:sldId id="783" r:id="rId52"/>
    <p:sldId id="754" r:id="rId53"/>
    <p:sldId id="784" r:id="rId54"/>
    <p:sldId id="590" r:id="rId55"/>
  </p:sldIdLst>
  <p:sldSz cx="9144000" cy="6858000" type="screen4x3"/>
  <p:notesSz cx="6858000" cy="8686800"/>
  <p:defaultTextStyle>
    <a:defPPr>
      <a:defRPr lang="en-US"/>
    </a:defPPr>
    <a:lvl1pPr algn="l" rtl="0" eaLnBrk="0" fontAlgn="base" hangingPunct="0">
      <a:spcBef>
        <a:spcPct val="0"/>
      </a:spcBef>
      <a:spcAft>
        <a:spcPct val="0"/>
      </a:spcAft>
      <a:defRPr sz="2400" i="1" kern="1200">
        <a:solidFill>
          <a:srgbClr val="003300"/>
        </a:solidFill>
        <a:latin typeface="Arial" panose="020B0604020202020204" pitchFamily="34" charset="0"/>
        <a:ea typeface="+mn-ea"/>
        <a:cs typeface="+mn-cs"/>
      </a:defRPr>
    </a:lvl1pPr>
    <a:lvl2pPr marL="457200" algn="l" rtl="0" eaLnBrk="0" fontAlgn="base" hangingPunct="0">
      <a:spcBef>
        <a:spcPct val="0"/>
      </a:spcBef>
      <a:spcAft>
        <a:spcPct val="0"/>
      </a:spcAft>
      <a:defRPr sz="2400" i="1" kern="1200">
        <a:solidFill>
          <a:srgbClr val="003300"/>
        </a:solidFill>
        <a:latin typeface="Arial" panose="020B0604020202020204" pitchFamily="34" charset="0"/>
        <a:ea typeface="+mn-ea"/>
        <a:cs typeface="+mn-cs"/>
      </a:defRPr>
    </a:lvl2pPr>
    <a:lvl3pPr marL="914400" algn="l" rtl="0" eaLnBrk="0" fontAlgn="base" hangingPunct="0">
      <a:spcBef>
        <a:spcPct val="0"/>
      </a:spcBef>
      <a:spcAft>
        <a:spcPct val="0"/>
      </a:spcAft>
      <a:defRPr sz="2400" i="1" kern="1200">
        <a:solidFill>
          <a:srgbClr val="003300"/>
        </a:solidFill>
        <a:latin typeface="Arial" panose="020B0604020202020204" pitchFamily="34" charset="0"/>
        <a:ea typeface="+mn-ea"/>
        <a:cs typeface="+mn-cs"/>
      </a:defRPr>
    </a:lvl3pPr>
    <a:lvl4pPr marL="1371600" algn="l" rtl="0" eaLnBrk="0" fontAlgn="base" hangingPunct="0">
      <a:spcBef>
        <a:spcPct val="0"/>
      </a:spcBef>
      <a:spcAft>
        <a:spcPct val="0"/>
      </a:spcAft>
      <a:defRPr sz="2400" i="1" kern="1200">
        <a:solidFill>
          <a:srgbClr val="003300"/>
        </a:solidFill>
        <a:latin typeface="Arial" panose="020B0604020202020204" pitchFamily="34" charset="0"/>
        <a:ea typeface="+mn-ea"/>
        <a:cs typeface="+mn-cs"/>
      </a:defRPr>
    </a:lvl4pPr>
    <a:lvl5pPr marL="1828800" algn="l" rtl="0" eaLnBrk="0" fontAlgn="base" hangingPunct="0">
      <a:spcBef>
        <a:spcPct val="0"/>
      </a:spcBef>
      <a:spcAft>
        <a:spcPct val="0"/>
      </a:spcAft>
      <a:defRPr sz="2400" i="1" kern="1200">
        <a:solidFill>
          <a:srgbClr val="003300"/>
        </a:solidFill>
        <a:latin typeface="Arial" panose="020B0604020202020204" pitchFamily="34" charset="0"/>
        <a:ea typeface="+mn-ea"/>
        <a:cs typeface="+mn-cs"/>
      </a:defRPr>
    </a:lvl5pPr>
    <a:lvl6pPr marL="2286000" algn="l" defTabSz="914400" rtl="0" eaLnBrk="1" latinLnBrk="0" hangingPunct="1">
      <a:defRPr sz="2400" i="1" kern="1200">
        <a:solidFill>
          <a:srgbClr val="003300"/>
        </a:solidFill>
        <a:latin typeface="Arial" panose="020B0604020202020204" pitchFamily="34" charset="0"/>
        <a:ea typeface="+mn-ea"/>
        <a:cs typeface="+mn-cs"/>
      </a:defRPr>
    </a:lvl6pPr>
    <a:lvl7pPr marL="2743200" algn="l" defTabSz="914400" rtl="0" eaLnBrk="1" latinLnBrk="0" hangingPunct="1">
      <a:defRPr sz="2400" i="1" kern="1200">
        <a:solidFill>
          <a:srgbClr val="003300"/>
        </a:solidFill>
        <a:latin typeface="Arial" panose="020B0604020202020204" pitchFamily="34" charset="0"/>
        <a:ea typeface="+mn-ea"/>
        <a:cs typeface="+mn-cs"/>
      </a:defRPr>
    </a:lvl7pPr>
    <a:lvl8pPr marL="3200400" algn="l" defTabSz="914400" rtl="0" eaLnBrk="1" latinLnBrk="0" hangingPunct="1">
      <a:defRPr sz="2400" i="1" kern="1200">
        <a:solidFill>
          <a:srgbClr val="003300"/>
        </a:solidFill>
        <a:latin typeface="Arial" panose="020B0604020202020204" pitchFamily="34" charset="0"/>
        <a:ea typeface="+mn-ea"/>
        <a:cs typeface="+mn-cs"/>
      </a:defRPr>
    </a:lvl8pPr>
    <a:lvl9pPr marL="3657600" algn="l" defTabSz="914400" rtl="0" eaLnBrk="1" latinLnBrk="0" hangingPunct="1">
      <a:defRPr sz="2400" i="1" kern="1200">
        <a:solidFill>
          <a:srgbClr val="003300"/>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2FDB2607-1784-4EEB-B798-7EB5836EED8A}">
        <p14:showMediaCtrls xmlns:p14="http://schemas.microsoft.com/office/powerpoint/2010/main" val="1"/>
      </p:ext>
    </p:extLst>
  </p:showPr>
  <p:clrMru>
    <a:srgbClr val="245D28"/>
    <a:srgbClr val="B22028"/>
    <a:srgbClr val="245D38"/>
    <a:srgbClr val="006633"/>
    <a:srgbClr val="FFFFFF"/>
    <a:srgbClr val="003300"/>
    <a:srgbClr val="006600"/>
    <a:srgbClr val="000000"/>
    <a:srgbClr val="FF0000"/>
    <a:srgbClr val="4DD9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90" autoAdjust="0"/>
    <p:restoredTop sz="94713" autoAdjust="0"/>
  </p:normalViewPr>
  <p:slideViewPr>
    <p:cSldViewPr snapToGrid="0">
      <p:cViewPr>
        <p:scale>
          <a:sx n="75" d="100"/>
          <a:sy n="75" d="100"/>
        </p:scale>
        <p:origin x="-2898" y="-852"/>
      </p:cViewPr>
      <p:guideLst>
        <p:guide orient="horz" pos="2136"/>
        <p:guide pos="28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2736" y="-90"/>
      </p:cViewPr>
      <p:guideLst>
        <p:guide orient="horz" pos="2705"/>
        <p:guide pos="212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bleStyles" Target="tableStyles.xml"/><Relationship Id="rId58" Type="http://schemas.openxmlformats.org/officeDocument/2006/relationships/viewProps" Target="viewProps.xml"/><Relationship Id="rId57" Type="http://schemas.openxmlformats.org/officeDocument/2006/relationships/presProps" Target="presProps.xml"/><Relationship Id="rId56" Type="http://schemas.openxmlformats.org/officeDocument/2006/relationships/handoutMaster" Target="handoutMasters/handoutMaster1.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2971800" cy="434975"/>
          </a:xfrm>
          <a:prstGeom prst="rect">
            <a:avLst/>
          </a:prstGeom>
          <a:noFill/>
          <a:ln w="9525">
            <a:noFill/>
            <a:miter lim="800000"/>
          </a:ln>
          <a:effectLst/>
        </p:spPr>
        <p:txBody>
          <a:bodyPr vert="horz" wrap="square" lIns="91440" tIns="45720" rIns="91440" bIns="45720" numCol="1" anchor="t" anchorCtr="0" compatLnSpc="1"/>
          <a:lstStyle>
            <a:lvl1pPr>
              <a:defRPr sz="1200" i="0">
                <a:solidFill>
                  <a:schemeClr val="tx1"/>
                </a:solidFill>
                <a:effectLst/>
                <a:latin typeface="Times New Roman" panose="02020603050405020304" pitchFamily="18" charset="0"/>
              </a:defRPr>
            </a:lvl1pPr>
          </a:lstStyle>
          <a:p>
            <a:pPr>
              <a:defRPr/>
            </a:pPr>
            <a:endParaRPr lang="en-US"/>
          </a:p>
        </p:txBody>
      </p:sp>
      <p:sp>
        <p:nvSpPr>
          <p:cNvPr id="172035" name="Rectangle 3"/>
          <p:cNvSpPr>
            <a:spLocks noGrp="1" noChangeArrowheads="1"/>
          </p:cNvSpPr>
          <p:nvPr>
            <p:ph type="dt" sz="quarter" idx="1"/>
          </p:nvPr>
        </p:nvSpPr>
        <p:spPr bwMode="auto">
          <a:xfrm>
            <a:off x="3884613" y="0"/>
            <a:ext cx="2971800" cy="434975"/>
          </a:xfrm>
          <a:prstGeom prst="rect">
            <a:avLst/>
          </a:prstGeom>
          <a:noFill/>
          <a:ln w="9525">
            <a:noFill/>
            <a:miter lim="800000"/>
          </a:ln>
          <a:effectLst/>
        </p:spPr>
        <p:txBody>
          <a:bodyPr vert="horz" wrap="square" lIns="91440" tIns="45720" rIns="91440" bIns="45720" numCol="1" anchor="t" anchorCtr="0" compatLnSpc="1"/>
          <a:lstStyle>
            <a:lvl1pPr algn="r">
              <a:defRPr sz="1200" i="0">
                <a:solidFill>
                  <a:schemeClr val="tx1"/>
                </a:solidFill>
                <a:effectLst/>
                <a:latin typeface="Times New Roman" panose="02020603050405020304" pitchFamily="18" charset="0"/>
              </a:defRPr>
            </a:lvl1pPr>
          </a:lstStyle>
          <a:p>
            <a:pPr>
              <a:defRPr/>
            </a:pPr>
            <a:endParaRPr lang="en-US"/>
          </a:p>
        </p:txBody>
      </p:sp>
      <p:sp>
        <p:nvSpPr>
          <p:cNvPr id="172036" name="Rectangle 4"/>
          <p:cNvSpPr>
            <a:spLocks noGrp="1" noChangeArrowheads="1"/>
          </p:cNvSpPr>
          <p:nvPr>
            <p:ph type="ftr" sz="quarter" idx="2"/>
          </p:nvPr>
        </p:nvSpPr>
        <p:spPr bwMode="auto">
          <a:xfrm>
            <a:off x="0" y="8250238"/>
            <a:ext cx="2971800" cy="434975"/>
          </a:xfrm>
          <a:prstGeom prst="rect">
            <a:avLst/>
          </a:prstGeom>
          <a:noFill/>
          <a:ln w="9525">
            <a:noFill/>
            <a:miter lim="800000"/>
          </a:ln>
          <a:effectLst/>
        </p:spPr>
        <p:txBody>
          <a:bodyPr vert="horz" wrap="square" lIns="91440" tIns="45720" rIns="91440" bIns="45720" numCol="1" anchor="b" anchorCtr="0" compatLnSpc="1"/>
          <a:lstStyle>
            <a:lvl1pPr>
              <a:defRPr sz="1200" i="0">
                <a:solidFill>
                  <a:schemeClr val="tx1"/>
                </a:solidFill>
                <a:effectLst/>
                <a:latin typeface="Times New Roman" panose="02020603050405020304" pitchFamily="18" charset="0"/>
              </a:defRPr>
            </a:lvl1pPr>
          </a:lstStyle>
          <a:p>
            <a:pPr>
              <a:defRPr/>
            </a:pPr>
            <a:endParaRPr lang="en-US"/>
          </a:p>
        </p:txBody>
      </p:sp>
      <p:sp>
        <p:nvSpPr>
          <p:cNvPr id="172037" name="Rectangle 5"/>
          <p:cNvSpPr>
            <a:spLocks noGrp="1" noChangeArrowheads="1"/>
          </p:cNvSpPr>
          <p:nvPr>
            <p:ph type="sldNum" sz="quarter" idx="3"/>
          </p:nvPr>
        </p:nvSpPr>
        <p:spPr bwMode="auto">
          <a:xfrm>
            <a:off x="3884613" y="8250238"/>
            <a:ext cx="2971800" cy="434975"/>
          </a:xfrm>
          <a:prstGeom prst="rect">
            <a:avLst/>
          </a:prstGeom>
          <a:noFill/>
          <a:ln w="9525">
            <a:noFill/>
            <a:miter lim="800000"/>
          </a:ln>
          <a:effectLst/>
        </p:spPr>
        <p:txBody>
          <a:bodyPr vert="horz" wrap="square" lIns="91440" tIns="45720" rIns="91440" bIns="45720" numCol="1" anchor="b" anchorCtr="0" compatLnSpc="1"/>
          <a:lstStyle>
            <a:lvl1pPr algn="r">
              <a:defRPr sz="1200" i="0">
                <a:solidFill>
                  <a:schemeClr val="tx1"/>
                </a:solidFill>
                <a:effectLst/>
                <a:latin typeface="Times New Roman" panose="02020603050405020304" pitchFamily="18" charset="0"/>
              </a:defRPr>
            </a:lvl1pPr>
          </a:lstStyle>
          <a:p>
            <a:pPr>
              <a:defRPr/>
            </a:pPr>
            <a:fld id="{FACE732E-33BD-41F7-ABB3-D772408AF2D2}" type="slidenum">
              <a:rPr lang="en-US"/>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1257300" y="650875"/>
            <a:ext cx="4343400" cy="3257550"/>
          </a:xfrm>
          <a:prstGeom prst="rect">
            <a:avLst/>
          </a:prstGeom>
          <a:noFill/>
          <a:ln>
            <a:solidFill>
              <a:srgbClr val="000000"/>
            </a:solidFill>
            <a:miter lim="800000"/>
          </a:ln>
        </p:spPr>
      </p:sp>
      <p:sp>
        <p:nvSpPr>
          <p:cNvPr id="69635" name="Rectangle 3"/>
          <p:cNvSpPr>
            <a:spLocks noGrp="1" noChangeArrowheads="1"/>
          </p:cNvSpPr>
          <p:nvPr>
            <p:ph type="body" idx="1"/>
          </p:nvPr>
        </p:nvSpPr>
        <p:spPr bwMode="auto">
          <a:xfrm>
            <a:off x="685800" y="4125913"/>
            <a:ext cx="5486400" cy="3910012"/>
          </a:xfrm>
          <a:prstGeom prst="rect">
            <a:avLst/>
          </a:prstGeom>
          <a:noFill/>
          <a:ln>
            <a:miter lim="800000"/>
          </a:ln>
        </p:spPr>
        <p:txBody>
          <a:bodyPr/>
          <a:lstStyle/>
          <a:p>
            <a:r>
              <a:rPr lang="en-US" smtClean="0"/>
              <a:t>Horizontal curve</a:t>
            </a:r>
            <a:endParaRPr lang="en-US" smtClean="0"/>
          </a:p>
          <a:p>
            <a:r>
              <a:rPr lang="en-US" smtClean="0"/>
              <a:t>Span over pit</a:t>
            </a:r>
            <a:endParaRPr lang="en-US" smtClean="0"/>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795338" y="533400"/>
            <a:ext cx="3400425" cy="2549525"/>
          </a:xfrm>
          <a:prstGeom prst="rect">
            <a:avLst/>
          </a:prstGeom>
          <a:noFill/>
          <a:ln>
            <a:solidFill>
              <a:srgbClr val="000000"/>
            </a:solidFill>
            <a:miter lim="800000"/>
          </a:ln>
        </p:spPr>
      </p:sp>
      <p:sp>
        <p:nvSpPr>
          <p:cNvPr id="66563" name="Rectangle 3"/>
          <p:cNvSpPr>
            <a:spLocks noGrp="1" noChangeArrowheads="1"/>
          </p:cNvSpPr>
          <p:nvPr>
            <p:ph type="body" idx="1"/>
          </p:nvPr>
        </p:nvSpPr>
        <p:spPr bwMode="auto">
          <a:xfrm>
            <a:off x="685800" y="3124200"/>
            <a:ext cx="5486400" cy="4911725"/>
          </a:xfrm>
          <a:prstGeom prst="rect">
            <a:avLst/>
          </a:prstGeom>
          <a:noFill/>
          <a:ln>
            <a:miter lim="800000"/>
          </a:ln>
        </p:spPr>
        <p:txBody>
          <a:bodyPr/>
          <a:lstStyle/>
          <a:p>
            <a:r>
              <a:rPr lang="en-US" smtClean="0"/>
              <a:t>The overland system that I’ll describe is designed and built by Continental Conveyor (Ontario) LTD of Napanee, Ontario, Canada.  They chose Dos Santos International to do the complete analysis using our ExConTec proprietary software.  For this and permission to share these advances, I wish to thanks the management of Continental Conveyor (Ontario) LTD</a:t>
            </a: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1257300" y="650875"/>
            <a:ext cx="4343400" cy="3257550"/>
          </a:xfrm>
          <a:prstGeom prst="rect">
            <a:avLst/>
          </a:prstGeom>
          <a:noFill/>
          <a:ln>
            <a:solidFill>
              <a:srgbClr val="000000"/>
            </a:solidFill>
            <a:miter lim="800000"/>
          </a:ln>
        </p:spPr>
      </p:sp>
      <p:sp>
        <p:nvSpPr>
          <p:cNvPr id="92163" name="Rectangle 3"/>
          <p:cNvSpPr>
            <a:spLocks noGrp="1" noChangeArrowheads="1"/>
          </p:cNvSpPr>
          <p:nvPr>
            <p:ph type="body" idx="1"/>
          </p:nvPr>
        </p:nvSpPr>
        <p:spPr bwMode="auto">
          <a:xfrm>
            <a:off x="685800" y="4125913"/>
            <a:ext cx="5486400" cy="3910012"/>
          </a:xfrm>
          <a:prstGeom prst="rect">
            <a:avLst/>
          </a:prstGeom>
          <a:noFill/>
          <a:ln>
            <a:miter lim="800000"/>
          </a:ln>
        </p:spPr>
        <p:txBody>
          <a:bodyPr/>
          <a:lstStyle/>
          <a:p>
            <a:r>
              <a:rPr lang="en-US" smtClean="0"/>
              <a:t>ACERALIA Steel Mill, Gijon, Spain</a:t>
            </a: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xfrm>
            <a:off x="1257300" y="650875"/>
            <a:ext cx="4343400" cy="3257550"/>
          </a:xfrm>
          <a:prstGeom prst="rect">
            <a:avLst/>
          </a:prstGeom>
          <a:noFill/>
          <a:ln w="12700">
            <a:solidFill>
              <a:srgbClr val="000000"/>
            </a:solidFill>
            <a:miter lim="800000"/>
          </a:ln>
        </p:spPr>
      </p:sp>
      <p:sp>
        <p:nvSpPr>
          <p:cNvPr id="28675" name="Notes Placeholder 2"/>
          <p:cNvSpPr>
            <a:spLocks noGrp="1"/>
          </p:cNvSpPr>
          <p:nvPr>
            <p:ph type="body" idx="1"/>
          </p:nvPr>
        </p:nvSpPr>
        <p:spPr bwMode="auto">
          <a:xfrm>
            <a:off x="685800" y="4125913"/>
            <a:ext cx="5486400" cy="3910012"/>
          </a:xfrm>
          <a:prstGeom prst="rect">
            <a:avLst/>
          </a:prstGeom>
          <a:noFill/>
          <a:ln>
            <a:miter lim="800000"/>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1257300" y="650875"/>
            <a:ext cx="4343400" cy="3257550"/>
          </a:xfrm>
          <a:prstGeom prst="rect">
            <a:avLst/>
          </a:prstGeom>
          <a:noFill/>
          <a:ln w="12700">
            <a:solidFill>
              <a:srgbClr val="000000"/>
            </a:solidFill>
            <a:miter lim="800000"/>
          </a:ln>
        </p:spPr>
      </p:sp>
      <p:sp>
        <p:nvSpPr>
          <p:cNvPr id="30723" name="Notes Placeholder 2"/>
          <p:cNvSpPr>
            <a:spLocks noGrp="1"/>
          </p:cNvSpPr>
          <p:nvPr>
            <p:ph type="body" idx="1"/>
          </p:nvPr>
        </p:nvSpPr>
        <p:spPr bwMode="auto">
          <a:xfrm>
            <a:off x="685800" y="4125913"/>
            <a:ext cx="5486400" cy="3910012"/>
          </a:xfrm>
          <a:prstGeom prst="rect">
            <a:avLst/>
          </a:prstGeom>
          <a:noFill/>
          <a:ln>
            <a:miter lim="800000"/>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bwMode="auto">
          <a:xfrm>
            <a:off x="1257300" y="650875"/>
            <a:ext cx="4343400" cy="3257550"/>
          </a:xfrm>
          <a:prstGeom prst="rect">
            <a:avLst/>
          </a:prstGeom>
          <a:noFill/>
          <a:ln w="12700">
            <a:solidFill>
              <a:srgbClr val="000000"/>
            </a:solidFill>
            <a:miter lim="800000"/>
          </a:ln>
        </p:spPr>
      </p:sp>
      <p:sp>
        <p:nvSpPr>
          <p:cNvPr id="32771" name="Notes Placeholder 2"/>
          <p:cNvSpPr>
            <a:spLocks noGrp="1"/>
          </p:cNvSpPr>
          <p:nvPr>
            <p:ph type="body" idx="1"/>
          </p:nvPr>
        </p:nvSpPr>
        <p:spPr bwMode="auto">
          <a:xfrm>
            <a:off x="685800" y="4125913"/>
            <a:ext cx="5486400" cy="3910012"/>
          </a:xfrm>
          <a:prstGeom prst="rect">
            <a:avLst/>
          </a:prstGeom>
          <a:noFill/>
          <a:ln>
            <a:miter lim="800000"/>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650875"/>
            <a:ext cx="4343400" cy="3257550"/>
          </a:xfrm>
          <a:prstGeom prst="rect">
            <a:avLst/>
          </a:prstGeom>
          <a:noFill/>
          <a:ln w="12700">
            <a:solidFill>
              <a:prstClr val="black"/>
            </a:solidFill>
          </a:ln>
        </p:spPr>
      </p:sp>
      <p:sp>
        <p:nvSpPr>
          <p:cNvPr id="3" name="Notes Placeholder 2"/>
          <p:cNvSpPr>
            <a:spLocks noGrp="1"/>
          </p:cNvSpPr>
          <p:nvPr>
            <p:ph type="body" idx="1"/>
          </p:nvPr>
        </p:nvSpPr>
        <p:spPr>
          <a:xfrm>
            <a:off x="685800" y="4125913"/>
            <a:ext cx="5486400" cy="3910012"/>
          </a:xfrm>
          <a:prstGeom prst="rect">
            <a:avLst/>
          </a:prstGeom>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795338" y="533400"/>
            <a:ext cx="3400425" cy="2549525"/>
          </a:xfrm>
          <a:prstGeom prst="rect">
            <a:avLst/>
          </a:prstGeom>
          <a:noFill/>
          <a:ln>
            <a:solidFill>
              <a:srgbClr val="000000"/>
            </a:solidFill>
            <a:miter lim="800000"/>
          </a:ln>
        </p:spPr>
      </p:sp>
      <p:sp>
        <p:nvSpPr>
          <p:cNvPr id="66563" name="Rectangle 3"/>
          <p:cNvSpPr>
            <a:spLocks noGrp="1" noChangeArrowheads="1"/>
          </p:cNvSpPr>
          <p:nvPr>
            <p:ph type="body" idx="1"/>
          </p:nvPr>
        </p:nvSpPr>
        <p:spPr bwMode="auto">
          <a:xfrm>
            <a:off x="685800" y="3124200"/>
            <a:ext cx="5486400" cy="4911725"/>
          </a:xfrm>
          <a:prstGeom prst="rect">
            <a:avLst/>
          </a:prstGeom>
          <a:noFill/>
          <a:ln>
            <a:miter lim="800000"/>
          </a:ln>
        </p:spPr>
        <p:txBody>
          <a:bodyPr/>
          <a:lstStyle/>
          <a:p>
            <a:r>
              <a:rPr lang="en-US" smtClean="0"/>
              <a:t>The overland system that I’ll describe is designed and built by Continental Conveyor (Ontario) LTD of Napanee, Ontario, Canada.  They chose Dos Santos International to do the complete analysis using our ExConTec proprietary software.  For this and permission to share these advances, I wish to thanks the management of Continental Conveyor (Ontario) LTD</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1257300" y="650875"/>
            <a:ext cx="4343400" cy="3257550"/>
          </a:xfrm>
          <a:prstGeom prst="rect">
            <a:avLst/>
          </a:prstGeom>
          <a:noFill/>
          <a:ln>
            <a:solidFill>
              <a:srgbClr val="000000"/>
            </a:solidFill>
            <a:miter lim="800000"/>
          </a:ln>
        </p:spPr>
      </p:sp>
      <p:sp>
        <p:nvSpPr>
          <p:cNvPr id="67587" name="Rectangle 3"/>
          <p:cNvSpPr>
            <a:spLocks noGrp="1" noChangeArrowheads="1"/>
          </p:cNvSpPr>
          <p:nvPr>
            <p:ph type="body" idx="1"/>
          </p:nvPr>
        </p:nvSpPr>
        <p:spPr bwMode="auto">
          <a:xfrm>
            <a:off x="685800" y="4125913"/>
            <a:ext cx="5486400" cy="3910012"/>
          </a:xfrm>
          <a:prstGeom prst="rect">
            <a:avLst/>
          </a:prstGeom>
          <a:noFill/>
          <a:ln>
            <a:miter lim="800000"/>
          </a:ln>
        </p:spPr>
        <p:txBody>
          <a:bodyPr/>
          <a:lstStyle/>
          <a:p>
            <a:r>
              <a:rPr lang="en-US" smtClean="0"/>
              <a:t>2.8 km conveyor may be the world’s most advanced by virtue of the number of simultaneous advanced features</a:t>
            </a:r>
            <a:endParaRPr lang="en-US" smtClean="0"/>
          </a:p>
          <a:p>
            <a:pPr>
              <a:buFontTx/>
              <a:buChar char="•"/>
            </a:pPr>
            <a:r>
              <a:rPr lang="en-US" smtClean="0"/>
              <a:t>  Bullets</a:t>
            </a:r>
            <a:endParaRPr lang="en-US" smtClean="0"/>
          </a:p>
          <a:p>
            <a:pPr>
              <a:buFontTx/>
              <a:buChar char="•"/>
            </a:pPr>
            <a:r>
              <a:rPr lang="en-US" smtClean="0"/>
              <a:t>  Etc</a:t>
            </a: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257300" y="650875"/>
            <a:ext cx="4343400" cy="3257550"/>
          </a:xfrm>
          <a:prstGeom prst="rect">
            <a:avLst/>
          </a:prstGeom>
          <a:noFill/>
          <a:ln>
            <a:solidFill>
              <a:srgbClr val="000000"/>
            </a:solidFill>
            <a:miter lim="800000"/>
          </a:ln>
        </p:spPr>
      </p:sp>
      <p:sp>
        <p:nvSpPr>
          <p:cNvPr id="68611" name="Rectangle 3"/>
          <p:cNvSpPr>
            <a:spLocks noGrp="1" noChangeArrowheads="1"/>
          </p:cNvSpPr>
          <p:nvPr>
            <p:ph type="body" idx="1"/>
          </p:nvPr>
        </p:nvSpPr>
        <p:spPr bwMode="auto">
          <a:xfrm>
            <a:off x="685800" y="4125913"/>
            <a:ext cx="5486400" cy="3910012"/>
          </a:xfrm>
          <a:prstGeom prst="rect">
            <a:avLst/>
          </a:prstGeom>
          <a:noFill/>
          <a:ln>
            <a:miter lim="800000"/>
          </a:ln>
        </p:spPr>
        <p:txBody>
          <a:bodyPr/>
          <a:lstStyle/>
          <a:p>
            <a:r>
              <a:rPr lang="en-US" b="1" i="1" u="sng" smtClean="0"/>
              <a:t>ExConTec</a:t>
            </a:r>
            <a:r>
              <a:rPr lang="en-US" smtClean="0"/>
              <a:t> analysis</a:t>
            </a:r>
            <a:endParaRPr lang="en-US" smtClean="0"/>
          </a:p>
          <a:p>
            <a:pPr>
              <a:buFontTx/>
              <a:buChar char="•"/>
            </a:pPr>
            <a:r>
              <a:rPr lang="en-US" smtClean="0"/>
              <a:t>  Loading and unloading buttons</a:t>
            </a:r>
            <a:endParaRPr lang="en-US" smtClean="0"/>
          </a:p>
          <a:p>
            <a:pPr>
              <a:buFontTx/>
              <a:buChar char="•"/>
            </a:pPr>
            <a:r>
              <a:rPr lang="en-US" smtClean="0"/>
              <a:t>  Independent at each strand</a:t>
            </a:r>
            <a:endParaRPr lang="en-US" smtClean="0"/>
          </a:p>
          <a:p>
            <a:pPr>
              <a:buFontTx/>
              <a:buChar char="•"/>
            </a:pPr>
            <a:r>
              <a:rPr lang="en-US" smtClean="0"/>
              <a:t>  Reveals tension power take-up movement</a:t>
            </a:r>
            <a:endParaRPr lang="en-US" smtClean="0"/>
          </a:p>
          <a:p>
            <a:pPr>
              <a:buFontTx/>
              <a:buChar char="-"/>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no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4F9579C1-9E57-4CD9-9956-7CB77A7D6D12}" type="slidenum">
              <a:rPr lang="en-US"/>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1066800"/>
            <a:ext cx="5486400" cy="3657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6"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p:spPr>
        <p:txBody>
          <a:bodyPr/>
          <a:lstStyle>
            <a:lvl1pPr>
              <a:defRPr/>
            </a:lvl1pPr>
          </a:lstStyle>
          <a:p>
            <a:pPr>
              <a:defRPr/>
            </a:pPr>
            <a:fld id="{72A63CC5-B8EE-4D64-8172-57FF7E54FAB3}" type="slidenum">
              <a:rPr lang="en-US"/>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514600"/>
            <a:ext cx="8229600" cy="3657600"/>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A8DC41F8-F9DE-4EBC-BE76-43168C879238}" type="slidenum">
              <a:rPr lang="en-US"/>
            </a:fld>
            <a:endParaRPr lang="en-US"/>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310640"/>
            <a:ext cx="2057400" cy="4937760"/>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310640"/>
            <a:ext cx="6019800" cy="4937760"/>
          </a:xfrm>
        </p:spPr>
        <p:txBody>
          <a:bodyPr vert="eaVert"/>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A6BDCC2B-D28F-4FE8-A495-186B12AE5FA8}" type="slidenum">
              <a:rPr lang="en-US"/>
            </a:fld>
            <a:endParaRPr 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200150"/>
            <a:ext cx="7772400" cy="1162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43000" y="2514600"/>
            <a:ext cx="3810000" cy="3657600"/>
          </a:xfr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Content Placeholder 3"/>
          <p:cNvSpPr>
            <a:spLocks noGrp="1"/>
          </p:cNvSpPr>
          <p:nvPr>
            <p:ph sz="quarter" idx="2"/>
          </p:nvPr>
        </p:nvSpPr>
        <p:spPr>
          <a:xfrm>
            <a:off x="5105400" y="2514600"/>
            <a:ext cx="3810000" cy="1828800"/>
          </a:xfr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5" name="Content Placeholder 4"/>
          <p:cNvSpPr>
            <a:spLocks noGrp="1"/>
          </p:cNvSpPr>
          <p:nvPr>
            <p:ph sz="quarter" idx="3"/>
          </p:nvPr>
        </p:nvSpPr>
        <p:spPr>
          <a:xfrm>
            <a:off x="5105400" y="4419600"/>
            <a:ext cx="3810000" cy="1828800"/>
          </a:xfrm>
        </p:spPr>
        <p:txBody>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7"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p:spPr>
        <p:txBody>
          <a:bodyPr/>
          <a:lstStyle>
            <a:lvl1pPr>
              <a:defRPr/>
            </a:lvl1pPr>
          </a:lstStyle>
          <a:p>
            <a:pPr>
              <a:defRPr/>
            </a:pPr>
            <a:fld id="{CDC3B9DA-0D87-4C71-9C93-F000B209F075}" type="slidenum">
              <a:rPr lang="en-US"/>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w corner log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4F9579C1-9E57-4CD9-9956-7CB77A7D6D12}" type="slidenum">
              <a:rPr lang="en-US"/>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514600"/>
            <a:ext cx="8229600" cy="3657600"/>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AD373335-6435-46CB-9947-748C8F2C40CA}" type="slidenum">
              <a:rPr lang="en-US"/>
            </a:fld>
            <a:endParaRPr lang="en-US"/>
          </a:p>
        </p:txBody>
      </p:sp>
    </p:spTree>
  </p:cSld>
  <p:clrMapOvr>
    <a:masterClrMapping/>
  </p:clrMapOvr>
  <p:transition>
    <p:dissolv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5"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F232B120-EF1D-42A1-AF21-7951DDE31AA2}" type="slidenum">
              <a:rPr lang="en-US"/>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44762"/>
            <a:ext cx="4038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Content Placeholder 3"/>
          <p:cNvSpPr>
            <a:spLocks noGrp="1"/>
          </p:cNvSpPr>
          <p:nvPr>
            <p:ph sz="half" idx="2"/>
          </p:nvPr>
        </p:nvSpPr>
        <p:spPr>
          <a:xfrm>
            <a:off x="4648200" y="2544762"/>
            <a:ext cx="4038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6"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p:spPr>
        <p:txBody>
          <a:bodyPr/>
          <a:lstStyle>
            <a:lvl1pPr>
              <a:defRPr/>
            </a:lvl1pPr>
          </a:lstStyle>
          <a:p>
            <a:pPr>
              <a:defRPr/>
            </a:pPr>
            <a:fld id="{B0F94259-A94E-4CD9-B7DD-E102C0D683E7}" type="slidenum">
              <a:rPr lang="en-US"/>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763"/>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4082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3048000"/>
            <a:ext cx="4040188"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24082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3048000"/>
            <a:ext cx="4041775"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8"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9"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10" name="Slide Number Placeholder 5"/>
          <p:cNvSpPr>
            <a:spLocks noGrp="1"/>
          </p:cNvSpPr>
          <p:nvPr>
            <p:ph type="sldNum" sz="quarter" idx="12"/>
          </p:nvPr>
        </p:nvSpPr>
        <p:spPr>
          <a:xfrm>
            <a:off x="6553200" y="6356350"/>
            <a:ext cx="2133600" cy="365125"/>
          </a:xfrm>
        </p:spPr>
        <p:txBody>
          <a:bodyPr/>
          <a:lstStyle>
            <a:lvl1pPr>
              <a:defRPr/>
            </a:lvl1pPr>
          </a:lstStyle>
          <a:p>
            <a:pPr>
              <a:defRPr/>
            </a:pPr>
            <a:fld id="{8A9AD820-5700-4E66-A090-17BB064489B9}" type="slidenum">
              <a:rPr lang="en-US"/>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58A10B13-1BD9-4573-958F-C019EB76556D}" type="slidenum">
              <a:rPr lang="en-US"/>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p:spPr>
        <p:txBody>
          <a:bodyPr/>
          <a:lstStyle>
            <a:lvl1pPr>
              <a:defRPr/>
            </a:lvl1pPr>
          </a:lstStyle>
          <a:p>
            <a:pPr>
              <a:defRPr/>
            </a:pPr>
            <a:fld id="{B99E5746-316E-4287-86D1-244FDA90A346}" type="slidenum">
              <a:rPr lang="en-US"/>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95400"/>
            <a:ext cx="5111750" cy="4937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Text Placeholder 3"/>
          <p:cNvSpPr>
            <a:spLocks noGrp="1"/>
          </p:cNvSpPr>
          <p:nvPr>
            <p:ph type="body" sz="half" idx="2"/>
          </p:nvPr>
        </p:nvSpPr>
        <p:spPr>
          <a:xfrm>
            <a:off x="457200" y="2457450"/>
            <a:ext cx="3008313" cy="37764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6" name="Date Placeholder 3"/>
          <p:cNvSpPr>
            <a:spLocks noGrp="1"/>
          </p:cNvSpPr>
          <p:nvPr>
            <p:ph type="dt" sz="half" idx="10"/>
          </p:nvPr>
        </p:nvSpPr>
        <p:spPr>
          <a:xfrm>
            <a:off x="457200" y="6356350"/>
            <a:ext cx="2133600" cy="365125"/>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p:spPr>
        <p:txBody>
          <a:bodyPr/>
          <a:lstStyle>
            <a:lvl1pPr>
              <a:defRPr/>
            </a:lvl1pPr>
          </a:lstStyle>
          <a:p>
            <a:pPr>
              <a:defRPr/>
            </a:pPr>
            <a:fld id="{79CC01D9-572E-4EAD-B739-5FEB5F1F8519}" type="slidenum">
              <a:rPr lang="en-US"/>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Picture 6" descr="Logo Combo"/>
          <p:cNvPicPr>
            <a:picLocks noChangeAspect="1"/>
          </p:cNvPicPr>
          <p:nvPr userDrawn="1"/>
        </p:nvPicPr>
        <p:blipFill>
          <a:blip r:embed="rId14"/>
          <a:srcRect l="8604" t="28517" r="10117" b="25558"/>
          <a:stretch>
            <a:fillRect/>
          </a:stretch>
        </p:blipFill>
        <p:spPr>
          <a:xfrm>
            <a:off x="6871335" y="5821680"/>
            <a:ext cx="1911985" cy="720725"/>
          </a:xfrm>
          <a:prstGeom prst="rect">
            <a:avLst/>
          </a:prstGeom>
        </p:spPr>
      </p:pic>
      <p:pic>
        <p:nvPicPr>
          <p:cNvPr id="2" name="Picture 1" descr="DSI_Background_Landscape"/>
          <p:cNvPicPr>
            <a:picLocks noChangeAspect="1"/>
          </p:cNvPicPr>
          <p:nvPr userDrawn="1"/>
        </p:nvPicPr>
        <p:blipFill>
          <a:blip r:embed="rId15"/>
          <a:stretch>
            <a:fillRect/>
          </a:stretch>
        </p:blipFill>
        <p:spPr>
          <a:xfrm>
            <a:off x="10795" y="0"/>
            <a:ext cx="9133205" cy="60902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40.wmf"/><Relationship Id="rId3" Type="http://schemas.openxmlformats.org/officeDocument/2006/relationships/oleObject" Target="../embeddings/oleObject1.bin"/><Relationship Id="rId2" Type="http://schemas.openxmlformats.org/officeDocument/2006/relationships/image" Target="../media/image39.wmf"/><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2.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image" Target="../media/image14.jpeg"/><Relationship Id="rId7" Type="http://schemas.openxmlformats.org/officeDocument/2006/relationships/image" Target="../media/image13.jpe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1" Type="http://schemas.openxmlformats.org/officeDocument/2006/relationships/notesSlide" Target="../notesSlides/notesSlide2.xml"/><Relationship Id="rId10" Type="http://schemas.openxmlformats.org/officeDocument/2006/relationships/slideLayout" Target="../slideLayouts/slideLayout1.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52.jpe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9" Type="http://schemas.openxmlformats.org/officeDocument/2006/relationships/image" Target="../media/image63.jpeg"/><Relationship Id="rId8" Type="http://schemas.openxmlformats.org/officeDocument/2006/relationships/image" Target="../media/image62.jpeg"/><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2" Type="http://schemas.openxmlformats.org/officeDocument/2006/relationships/notesSlide" Target="../notesSlides/notesSlide23.xml"/><Relationship Id="rId11" Type="http://schemas.openxmlformats.org/officeDocument/2006/relationships/slideLayout" Target="../slideLayouts/slideLayout3.xml"/><Relationship Id="rId10" Type="http://schemas.openxmlformats.org/officeDocument/2006/relationships/image" Target="../media/image64.png"/><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65.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67.jpeg"/><Relationship Id="rId1" Type="http://schemas.openxmlformats.org/officeDocument/2006/relationships/image" Target="../media/image66.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3.xml"/><Relationship Id="rId2" Type="http://schemas.openxmlformats.org/officeDocument/2006/relationships/image" Target="../media/image68.jpeg"/><Relationship Id="rId1" Type="http://schemas.openxmlformats.org/officeDocument/2006/relationships/image" Target="../media/image66.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69.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70.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71.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72.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6.jpeg"/><Relationship Id="rId1"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78.jpeg"/></Relationships>
</file>

<file path=ppt/slides/_rels/slide41.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image" Target="../media/image85.jpeg"/><Relationship Id="rId7" Type="http://schemas.openxmlformats.org/officeDocument/2006/relationships/image" Target="../media/image84.wmf"/><Relationship Id="rId6" Type="http://schemas.openxmlformats.org/officeDocument/2006/relationships/image" Target="../media/image83.wmf"/><Relationship Id="rId5" Type="http://schemas.openxmlformats.org/officeDocument/2006/relationships/image" Target="../media/image82.jpeg"/><Relationship Id="rId4" Type="http://schemas.openxmlformats.org/officeDocument/2006/relationships/image" Target="../media/image81.wmf"/><Relationship Id="rId3" Type="http://schemas.openxmlformats.org/officeDocument/2006/relationships/oleObject" Target="../embeddings/oleObject2.bin"/><Relationship Id="rId2" Type="http://schemas.openxmlformats.org/officeDocument/2006/relationships/image" Target="../media/image80.jpeg"/><Relationship Id="rId16" Type="http://schemas.openxmlformats.org/officeDocument/2006/relationships/notesSlide" Target="../notesSlides/notesSlide34.xml"/><Relationship Id="rId15" Type="http://schemas.openxmlformats.org/officeDocument/2006/relationships/vmlDrawing" Target="../drawings/vmlDrawing3.vml"/><Relationship Id="rId14" Type="http://schemas.openxmlformats.org/officeDocument/2006/relationships/slideLayout" Target="../slideLayouts/slideLayout2.xml"/><Relationship Id="rId13" Type="http://schemas.openxmlformats.org/officeDocument/2006/relationships/image" Target="../media/image90.jpeg"/><Relationship Id="rId12" Type="http://schemas.openxmlformats.org/officeDocument/2006/relationships/image" Target="../media/image89.jpeg"/><Relationship Id="rId11" Type="http://schemas.openxmlformats.org/officeDocument/2006/relationships/image" Target="../media/image88.jpeg"/><Relationship Id="rId10" Type="http://schemas.openxmlformats.org/officeDocument/2006/relationships/image" Target="../media/image87.jpeg"/><Relationship Id="rId1" Type="http://schemas.openxmlformats.org/officeDocument/2006/relationships/image" Target="../media/image79.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1.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2.xml"/><Relationship Id="rId7" Type="http://schemas.openxmlformats.org/officeDocument/2006/relationships/image" Target="../media/image101.png"/><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image" Target="../media/image105.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23.emf"/><Relationship Id="rId3" Type="http://schemas.openxmlformats.org/officeDocument/2006/relationships/oleObject" Target="../embeddings/Workbook2.xls"/><Relationship Id="rId2" Type="http://schemas.openxmlformats.org/officeDocument/2006/relationships/image" Target="../media/image22.emf"/><Relationship Id="rId1" Type="http://schemas.openxmlformats.org/officeDocument/2006/relationships/oleObject" Target="../embeddings/Workbook1.xls"/></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79.jpeg"/><Relationship Id="rId1" Type="http://schemas.openxmlformats.org/officeDocument/2006/relationships/image" Target="../media/image106.jpe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3.xml"/><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image" Target="../media/image11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01565" y="2310765"/>
            <a:ext cx="4020185" cy="706755"/>
          </a:xfrm>
          <a:prstGeom prst="rect">
            <a:avLst/>
          </a:prstGeom>
          <a:noFill/>
        </p:spPr>
        <p:txBody>
          <a:bodyPr wrap="square" rtlCol="0">
            <a:spAutoFit/>
          </a:bodyPr>
          <a:p>
            <a:r>
              <a:rPr lang="en-US" sz="2000" b="1" i="0" dirty="0" smtClean="0">
                <a:solidFill>
                  <a:srgbClr val="B22028"/>
                </a:solidFill>
                <a:latin typeface="Times New Roman" panose="02020603050405020304" pitchFamily="18" charset="0"/>
                <a:ea typeface="Montserrat Semi" charset="0"/>
                <a:cs typeface="Times New Roman" panose="02020603050405020304" pitchFamily="18" charset="0"/>
              </a:rPr>
              <a:t>MATERIALS HANDLING &amp; </a:t>
            </a:r>
            <a:endParaRPr lang="en-US" sz="2000" b="1" i="0" dirty="0" smtClean="0">
              <a:solidFill>
                <a:srgbClr val="B22028"/>
              </a:solidFill>
              <a:latin typeface="Times New Roman" panose="02020603050405020304" pitchFamily="18" charset="0"/>
              <a:ea typeface="Montserrat Semi" charset="0"/>
              <a:cs typeface="Times New Roman" panose="02020603050405020304" pitchFamily="18" charset="0"/>
            </a:endParaRPr>
          </a:p>
          <a:p>
            <a:r>
              <a:rPr lang="en-US" sz="2000" b="1" i="0" dirty="0" smtClean="0">
                <a:solidFill>
                  <a:srgbClr val="B22028"/>
                </a:solidFill>
                <a:latin typeface="Times New Roman" panose="02020603050405020304" pitchFamily="18" charset="0"/>
                <a:ea typeface="Montserrat Semi" charset="0"/>
                <a:cs typeface="Times New Roman" panose="02020603050405020304" pitchFamily="18" charset="0"/>
              </a:rPr>
              <a:t>ENGINEERING SPECIALISTS</a:t>
            </a:r>
            <a:endParaRPr lang="en-US" sz="2000" b="1" i="0" dirty="0" smtClean="0">
              <a:solidFill>
                <a:srgbClr val="B22028"/>
              </a:solidFill>
              <a:latin typeface="Times New Roman" panose="02020603050405020304" pitchFamily="18" charset="0"/>
              <a:ea typeface="Montserrat Semi" charset="0"/>
              <a:cs typeface="Times New Roman" panose="02020603050405020304" pitchFamily="18" charset="0"/>
            </a:endParaRPr>
          </a:p>
        </p:txBody>
      </p:sp>
      <p:sp>
        <p:nvSpPr>
          <p:cNvPr id="11" name="TextBox 10"/>
          <p:cNvSpPr txBox="1"/>
          <p:nvPr/>
        </p:nvSpPr>
        <p:spPr>
          <a:xfrm>
            <a:off x="4901693" y="3651595"/>
            <a:ext cx="3614149" cy="460375"/>
          </a:xfrm>
          <a:prstGeom prst="rect">
            <a:avLst/>
          </a:prstGeom>
          <a:noFill/>
        </p:spPr>
        <p:txBody>
          <a:bodyPr wrap="square" rtlCol="0">
            <a:spAutoFit/>
          </a:bodyPr>
          <a:p>
            <a:pPr>
              <a:lnSpc>
                <a:spcPct val="150000"/>
              </a:lnSpc>
            </a:pPr>
            <a:r>
              <a:rPr lang="en-US" sz="1600" i="0" dirty="0" smtClean="0">
                <a:solidFill>
                  <a:srgbClr val="245D38"/>
                </a:solidFill>
                <a:ea typeface="Lato Light" charset="0"/>
                <a:cs typeface="+mn-lt"/>
              </a:rPr>
              <a:t>A legacy of innovation.</a:t>
            </a:r>
            <a:endParaRPr lang="en-US" sz="1600" i="0" dirty="0" smtClean="0">
              <a:solidFill>
                <a:srgbClr val="245D38"/>
              </a:solidFill>
              <a:ea typeface="Lato Light" charset="0"/>
              <a:cs typeface="+mn-lt"/>
            </a:endParaRPr>
          </a:p>
        </p:txBody>
      </p:sp>
      <p:pic>
        <p:nvPicPr>
          <p:cNvPr id="12" name="Picture 7" descr="Approaching Horiz Curve 100_1216"/>
          <p:cNvPicPr>
            <a:picLocks noChangeArrowheads="1"/>
          </p:cNvPicPr>
          <p:nvPr/>
        </p:nvPicPr>
        <p:blipFill>
          <a:blip r:embed="rId1" cstate="print"/>
          <a:stretch>
            <a:fillRect/>
          </a:stretch>
        </p:blipFill>
        <p:spPr bwMode="auto">
          <a:xfrm>
            <a:off x="-3474" y="3470148"/>
            <a:ext cx="2284817" cy="3387852"/>
          </a:xfrm>
          <a:prstGeom prst="rect">
            <a:avLst/>
          </a:prstGeom>
          <a:noFill/>
          <a:ln>
            <a:noFill/>
          </a:ln>
        </p:spPr>
      </p:pic>
      <p:pic>
        <p:nvPicPr>
          <p:cNvPr id="16" name="Picture 13" descr="HPIM0796"/>
          <p:cNvPicPr>
            <a:picLocks noChangeAspect="1" noChangeArrowheads="1"/>
          </p:cNvPicPr>
          <p:nvPr/>
        </p:nvPicPr>
        <p:blipFill>
          <a:blip r:embed="rId2" cstate="print"/>
          <a:srcRect r="9990"/>
          <a:stretch>
            <a:fillRect/>
          </a:stretch>
        </p:blipFill>
        <p:spPr bwMode="auto">
          <a:xfrm>
            <a:off x="2330635" y="3467101"/>
            <a:ext cx="2286000" cy="3386282"/>
          </a:xfrm>
          <a:prstGeom prst="rect">
            <a:avLst/>
          </a:prstGeom>
          <a:noFill/>
          <a:ln w="9525">
            <a:noFill/>
            <a:miter lim="800000"/>
            <a:headEnd/>
            <a:tailEnd/>
          </a:ln>
        </p:spPr>
      </p:pic>
      <p:pic>
        <p:nvPicPr>
          <p:cNvPr id="20" name="Picture 19" descr="IMG_2836.jpg"/>
          <p:cNvPicPr/>
          <p:nvPr/>
        </p:nvPicPr>
        <p:blipFill>
          <a:blip r:embed="rId3" cstate="print"/>
          <a:stretch>
            <a:fillRect/>
          </a:stretch>
        </p:blipFill>
        <p:spPr>
          <a:xfrm>
            <a:off x="2337893" y="-5857"/>
            <a:ext cx="2286000" cy="3387852"/>
          </a:xfrm>
          <a:prstGeom prst="rect">
            <a:avLst/>
          </a:prstGeom>
        </p:spPr>
      </p:pic>
      <p:pic>
        <p:nvPicPr>
          <p:cNvPr id="21" name="Picture 20" descr="P7160061.JPG"/>
          <p:cNvPicPr/>
          <p:nvPr/>
        </p:nvPicPr>
        <p:blipFill>
          <a:blip r:embed="rId4" cstate="print">
            <a:lum bright="25000"/>
          </a:blip>
          <a:stretch>
            <a:fillRect/>
          </a:stretch>
        </p:blipFill>
        <p:spPr>
          <a:xfrm>
            <a:off x="-3474" y="-5857"/>
            <a:ext cx="2286000" cy="3387852"/>
          </a:xfrm>
          <a:prstGeom prst="rect">
            <a:avLst/>
          </a:prstGeom>
        </p:spPr>
      </p:pic>
      <p:cxnSp>
        <p:nvCxnSpPr>
          <p:cNvPr id="5" name="Straight Connector 4"/>
          <p:cNvCxnSpPr/>
          <p:nvPr/>
        </p:nvCxnSpPr>
        <p:spPr>
          <a:xfrm>
            <a:off x="4901565" y="338201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ssroc"/>
          <p:cNvPicPr>
            <a:picLocks noChangeAspect="1" noChangeArrowheads="1"/>
          </p:cNvPicPr>
          <p:nvPr/>
        </p:nvPicPr>
        <p:blipFill>
          <a:blip r:embed="rId1" cstate="print"/>
          <a:srcRect/>
          <a:stretch>
            <a:fillRect/>
          </a:stretch>
        </p:blipFill>
        <p:spPr bwMode="auto">
          <a:xfrm>
            <a:off x="3138805" y="1402080"/>
            <a:ext cx="5921375" cy="2582545"/>
          </a:xfrm>
          <a:prstGeom prst="rect">
            <a:avLst/>
          </a:prstGeom>
          <a:noFill/>
          <a:ln w="9525">
            <a:noFill/>
            <a:miter lim="800000"/>
            <a:headEnd/>
            <a:tailEnd/>
          </a:ln>
        </p:spPr>
      </p:pic>
      <p:sp>
        <p:nvSpPr>
          <p:cNvPr id="32772" name="Rectangle 5"/>
          <p:cNvSpPr>
            <a:spLocks noChangeArrowheads="1"/>
          </p:cNvSpPr>
          <p:nvPr/>
        </p:nvSpPr>
        <p:spPr bwMode="auto">
          <a:xfrm>
            <a:off x="0" y="1336675"/>
            <a:ext cx="9144000" cy="0"/>
          </a:xfrm>
          <a:prstGeom prst="rect">
            <a:avLst/>
          </a:prstGeom>
          <a:noFill/>
          <a:ln w="12700">
            <a:noFill/>
            <a:miter lim="800000"/>
            <a:headEnd type="none" w="sm" len="sm"/>
            <a:tailEnd type="none" w="sm" len="sm"/>
          </a:ln>
        </p:spPr>
        <p:txBody>
          <a:bodyPr wrap="none" anchor="ctr">
            <a:spAutoFit/>
          </a:bodyPr>
          <a:lstStyle/>
          <a:p>
            <a:endParaRPr lang="en-US" i="0">
              <a:solidFill>
                <a:schemeClr val="tx1"/>
              </a:solidFill>
              <a:latin typeface="Times New Roman" panose="02020603050405020304" pitchFamily="18" charset="0"/>
            </a:endParaRPr>
          </a:p>
        </p:txBody>
      </p:sp>
      <p:pic>
        <p:nvPicPr>
          <p:cNvPr id="32773" name="Picture 7" descr="Approaching Horiz Curve 100_1216"/>
          <p:cNvPicPr>
            <a:picLocks noChangeAspect="1" noChangeArrowheads="1"/>
          </p:cNvPicPr>
          <p:nvPr/>
        </p:nvPicPr>
        <p:blipFill>
          <a:blip r:embed="rId2" cstate="print"/>
          <a:srcRect/>
          <a:stretch>
            <a:fillRect/>
          </a:stretch>
        </p:blipFill>
        <p:spPr bwMode="auto">
          <a:xfrm>
            <a:off x="0" y="4143375"/>
            <a:ext cx="4267200" cy="2714534"/>
          </a:xfrm>
          <a:prstGeom prst="rect">
            <a:avLst/>
          </a:prstGeom>
          <a:noFill/>
          <a:ln w="9525">
            <a:noFill/>
            <a:miter lim="800000"/>
            <a:headEnd/>
            <a:tailEnd/>
          </a:ln>
        </p:spPr>
      </p:pic>
      <p:pic>
        <p:nvPicPr>
          <p:cNvPr id="32776" name="Picture 13" descr="HPIM0796"/>
          <p:cNvPicPr>
            <a:picLocks noChangeAspect="1" noChangeArrowheads="1"/>
          </p:cNvPicPr>
          <p:nvPr/>
        </p:nvPicPr>
        <p:blipFill>
          <a:blip r:embed="rId3" cstate="print"/>
          <a:srcRect/>
          <a:stretch>
            <a:fillRect/>
          </a:stretch>
        </p:blipFill>
        <p:spPr bwMode="auto">
          <a:xfrm>
            <a:off x="0" y="0"/>
            <a:ext cx="2951163" cy="3657600"/>
          </a:xfrm>
          <a:prstGeom prst="rect">
            <a:avLst/>
          </a:prstGeom>
          <a:noFill/>
          <a:ln w="9525">
            <a:noFill/>
            <a:miter lim="800000"/>
            <a:headEnd/>
            <a:tailEnd/>
          </a:ln>
        </p:spPr>
      </p:pic>
      <p:sp>
        <p:nvSpPr>
          <p:cNvPr id="274446" name="Line 14"/>
          <p:cNvSpPr>
            <a:spLocks noChangeShapeType="1"/>
          </p:cNvSpPr>
          <p:nvPr/>
        </p:nvSpPr>
        <p:spPr bwMode="auto">
          <a:xfrm flipH="1">
            <a:off x="2228850" y="2895600"/>
            <a:ext cx="381000" cy="685800"/>
          </a:xfrm>
          <a:prstGeom prst="line">
            <a:avLst/>
          </a:prstGeom>
          <a:noFill/>
          <a:ln w="12700">
            <a:solidFill>
              <a:schemeClr val="tx1"/>
            </a:solidFill>
            <a:round/>
            <a:headEnd type="none" w="sm" len="sm"/>
            <a:tailEnd type="triangle" w="sm" len="sm"/>
          </a:ln>
          <a:effectLst/>
        </p:spPr>
        <p:txBody>
          <a:bodyPr/>
          <a:lstStyle/>
          <a:p>
            <a:pPr>
              <a:defRPr/>
            </a:pPr>
            <a:endParaRPr lang="en-US">
              <a:effectLst>
                <a:outerShdw blurRad="38100" dist="38100" dir="2700000" algn="tl">
                  <a:srgbClr val="000000">
                    <a:alpha val="43137"/>
                  </a:srgbClr>
                </a:outerShdw>
              </a:effectLst>
            </a:endParaRPr>
          </a:p>
        </p:txBody>
      </p:sp>
      <p:cxnSp>
        <p:nvCxnSpPr>
          <p:cNvPr id="3" name="Straight Connector 2"/>
          <p:cNvCxnSpPr/>
          <p:nvPr/>
        </p:nvCxnSpPr>
        <p:spPr>
          <a:xfrm flipV="1">
            <a:off x="1870075" y="2158365"/>
            <a:ext cx="3712210" cy="3723640"/>
          </a:xfrm>
          <a:prstGeom prst="line">
            <a:avLst/>
          </a:prstGeom>
          <a:ln w="38100" cmpd="sng">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 name="Straight Connector 1"/>
          <p:cNvCxnSpPr/>
          <p:nvPr/>
        </p:nvCxnSpPr>
        <p:spPr>
          <a:xfrm flipV="1">
            <a:off x="1899285" y="3576955"/>
            <a:ext cx="3947160" cy="2338705"/>
          </a:xfrm>
          <a:prstGeom prst="line">
            <a:avLst/>
          </a:prstGeom>
          <a:ln w="38100" cmpd="sng">
            <a:solidFill>
              <a:srgbClr val="FF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1439545" y="1128395"/>
            <a:ext cx="2872740" cy="2385060"/>
          </a:xfrm>
          <a:prstGeom prst="line">
            <a:avLst/>
          </a:prstGeom>
          <a:ln w="38100" cmpd="sng">
            <a:solidFill>
              <a:srgbClr val="008000"/>
            </a:solidFill>
            <a:headEnd type="oval"/>
            <a:tailEnd type="ova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836"/>
          <p:cNvPicPr>
            <a:picLocks noChangeAspect="1"/>
          </p:cNvPicPr>
          <p:nvPr/>
        </p:nvPicPr>
        <p:blipFill>
          <a:blip r:embed="rId1"/>
          <a:srcRect l="-12095"/>
          <a:stretch>
            <a:fillRect/>
          </a:stretch>
        </p:blipFill>
        <p:spPr>
          <a:xfrm>
            <a:off x="-544195" y="-635"/>
            <a:ext cx="5143500" cy="6858635"/>
          </a:xfrm>
          <a:prstGeom prst="rect">
            <a:avLst/>
          </a:prstGeom>
        </p:spPr>
      </p:pic>
      <p:sp>
        <p:nvSpPr>
          <p:cNvPr id="18434" name="TextBox 5"/>
          <p:cNvSpPr txBox="1"/>
          <p:nvPr/>
        </p:nvSpPr>
        <p:spPr>
          <a:xfrm>
            <a:off x="5014595" y="1819910"/>
            <a:ext cx="2597785" cy="1076325"/>
          </a:xfrm>
          <a:prstGeom prst="rect">
            <a:avLst/>
          </a:prstGeom>
          <a:noFill/>
          <a:ln w="9525">
            <a:noFill/>
          </a:ln>
        </p:spPr>
        <p:txBody>
          <a:bodyPr wrap="none" anchor="t" anchorCtr="0">
            <a:spAutoFit/>
          </a:bodyPr>
          <a:p>
            <a:r>
              <a:rPr lang="en-US" altLang="zh-CN" sz="3200" i="0" dirty="0">
                <a:solidFill>
                  <a:srgbClr val="B22028"/>
                </a:solidFill>
                <a:latin typeface="Times New Roman" panose="02020603050405020304" pitchFamily="18" charset="0"/>
              </a:rPr>
              <a:t>DOWN HILL </a:t>
            </a:r>
            <a:endParaRPr lang="en-US" altLang="zh-CN" sz="3200" i="0" dirty="0">
              <a:solidFill>
                <a:srgbClr val="B22028"/>
              </a:solidFill>
              <a:latin typeface="Times New Roman" panose="02020603050405020304" pitchFamily="18" charset="0"/>
            </a:endParaRPr>
          </a:p>
          <a:p>
            <a:r>
              <a:rPr lang="en-US" altLang="zh-CN" sz="3200" i="0" dirty="0">
                <a:solidFill>
                  <a:srgbClr val="B22028"/>
                </a:solidFill>
                <a:latin typeface="Times New Roman" panose="02020603050405020304" pitchFamily="18" charset="0"/>
              </a:rPr>
              <a:t>CONVEYING</a:t>
            </a:r>
            <a:endParaRPr lang="en-US" altLang="zh-CN" sz="3200" dirty="0">
              <a:solidFill>
                <a:schemeClr val="accent1"/>
              </a:solidFill>
              <a:latin typeface="Times New Roman" panose="02020603050405020304" pitchFamily="18" charset="0"/>
              <a:ea typeface="Montserrat Semi" charset="0"/>
            </a:endParaRPr>
          </a:p>
        </p:txBody>
      </p:sp>
      <p:cxnSp>
        <p:nvCxnSpPr>
          <p:cNvPr id="2" name="Straight Connector 1"/>
          <p:cNvCxnSpPr/>
          <p:nvPr/>
        </p:nvCxnSpPr>
        <p:spPr>
          <a:xfrm>
            <a:off x="5014595" y="315849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5072380" y="3406775"/>
            <a:ext cx="2463800" cy="583565"/>
          </a:xfrm>
          <a:prstGeom prst="rect">
            <a:avLst/>
          </a:prstGeom>
          <a:noFill/>
          <a:ln w="9525">
            <a:noFill/>
          </a:ln>
        </p:spPr>
        <p:txBody>
          <a:bodyPr wrap="none" anchor="t" anchorCtr="0">
            <a:spAutoFit/>
          </a:bodyPr>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Gold Mine to Leaching Pads</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Mezacala, Mexico</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1" cstate="print"/>
          <a:srcRect l="10417" t="5556" r="8333" b="2779"/>
          <a:stretch>
            <a:fillRect/>
          </a:stretch>
        </p:blipFill>
        <p:spPr bwMode="auto">
          <a:xfrm>
            <a:off x="5048250" y="2143125"/>
            <a:ext cx="3962400" cy="3352800"/>
          </a:xfrm>
          <a:prstGeom prst="rect">
            <a:avLst/>
          </a:prstGeom>
          <a:noFill/>
          <a:ln w="12700">
            <a:noFill/>
            <a:miter lim="800000"/>
            <a:headEnd type="none" w="sm" len="sm"/>
            <a:tailEnd type="none" w="sm" len="sm"/>
          </a:ln>
        </p:spPr>
      </p:pic>
      <p:pic>
        <p:nvPicPr>
          <p:cNvPr id="30723" name="Picture 5"/>
          <p:cNvPicPr>
            <a:picLocks noChangeAspect="1" noChangeArrowheads="1"/>
          </p:cNvPicPr>
          <p:nvPr/>
        </p:nvPicPr>
        <p:blipFill>
          <a:blip r:embed="rId2" cstate="print"/>
          <a:srcRect l="12502" r="4167"/>
          <a:stretch>
            <a:fillRect/>
          </a:stretch>
        </p:blipFill>
        <p:spPr bwMode="auto">
          <a:xfrm>
            <a:off x="200025" y="1257300"/>
            <a:ext cx="4741863" cy="4267200"/>
          </a:xfrm>
          <a:prstGeom prst="rect">
            <a:avLst/>
          </a:prstGeom>
          <a:noFill/>
          <a:ln w="12700">
            <a:noFill/>
            <a:miter lim="800000"/>
            <a:headEnd type="none" w="sm" len="sm"/>
            <a:tailEnd type="none" w="sm" len="sm"/>
          </a:ln>
        </p:spPr>
      </p:pic>
      <p:sp>
        <p:nvSpPr>
          <p:cNvPr id="6" name="Rectangle 3"/>
          <p:cNvSpPr txBox="1">
            <a:spLocks noChangeArrowheads="1"/>
          </p:cNvSpPr>
          <p:nvPr/>
        </p:nvSpPr>
        <p:spPr bwMode="auto">
          <a:xfrm>
            <a:off x="0" y="228600"/>
            <a:ext cx="9144000" cy="685800"/>
          </a:xfrm>
          <a:prstGeom prst="rect">
            <a:avLst/>
          </a:prstGeom>
          <a:noFill/>
          <a:ln w="9525">
            <a:noFill/>
            <a:miter lim="800000"/>
          </a:ln>
          <a:effectLst/>
        </p:spPr>
        <p:txBody>
          <a:bodyPr lIns="92075" tIns="46038" rIns="92075" bIns="46038"/>
          <a:lstStyle/>
          <a:p>
            <a:pPr marL="342900" indent="-342900" algn="ctr">
              <a:spcBef>
                <a:spcPct val="20000"/>
              </a:spcBef>
              <a:buClr>
                <a:schemeClr val="accent1"/>
              </a:buClr>
              <a:buSzPct val="75000"/>
              <a:defRPr/>
            </a:pPr>
            <a:r>
              <a:rPr lang="en-US" sz="3200" i="0" kern="0" dirty="0">
                <a:solidFill>
                  <a:srgbClr val="B22028"/>
                </a:solidFill>
                <a:latin typeface="Times New Roman" panose="02020603050405020304" pitchFamily="18" charset="0"/>
                <a:cs typeface="Times New Roman" panose="02020603050405020304" pitchFamily="18" charset="0"/>
              </a:rPr>
              <a:t>DSI OVERLAND CONVEYOR SYSTEM</a:t>
            </a:r>
            <a:endParaRPr lang="en-US" sz="3200" i="0" kern="0" dirty="0" smtClean="0">
              <a:solidFill>
                <a:srgbClr val="B22028"/>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E:\ProjectsDSI\W10117\Site Photos\10_01_22 thru 29 Site Visit\IMG_2827.jpg"/>
          <p:cNvPicPr>
            <a:picLocks noChangeAspect="1" noChangeArrowheads="1"/>
          </p:cNvPicPr>
          <p:nvPr/>
        </p:nvPicPr>
        <p:blipFill>
          <a:blip r:embed="rId1" cstate="print"/>
          <a:srcRect/>
          <a:stretch>
            <a:fillRect/>
          </a:stretch>
        </p:blipFill>
        <p:spPr bwMode="auto">
          <a:xfrm>
            <a:off x="5651500" y="215900"/>
            <a:ext cx="3048000" cy="2286000"/>
          </a:xfrm>
          <a:prstGeom prst="rect">
            <a:avLst/>
          </a:prstGeom>
          <a:noFill/>
          <a:ln w="9525">
            <a:noFill/>
            <a:miter lim="800000"/>
            <a:headEnd/>
            <a:tailEnd/>
          </a:ln>
        </p:spPr>
      </p:pic>
      <p:pic>
        <p:nvPicPr>
          <p:cNvPr id="32771" name="Picture 2" descr="E:\ProjectsDSI\W10117\Site Photos\10_01_22 thru 29 Site Visit\IMG_2707.jpg"/>
          <p:cNvPicPr>
            <a:picLocks noChangeAspect="1" noChangeArrowheads="1"/>
          </p:cNvPicPr>
          <p:nvPr/>
        </p:nvPicPr>
        <p:blipFill>
          <a:blip r:embed="rId2" cstate="print"/>
          <a:srcRect/>
          <a:stretch>
            <a:fillRect/>
          </a:stretch>
        </p:blipFill>
        <p:spPr bwMode="auto">
          <a:xfrm>
            <a:off x="215900" y="647700"/>
            <a:ext cx="3048000" cy="2286000"/>
          </a:xfrm>
          <a:prstGeom prst="rect">
            <a:avLst/>
          </a:prstGeom>
          <a:noFill/>
          <a:ln w="9525">
            <a:noFill/>
            <a:miter lim="800000"/>
            <a:headEnd/>
            <a:tailEnd/>
          </a:ln>
        </p:spPr>
      </p:pic>
      <p:sp>
        <p:nvSpPr>
          <p:cNvPr id="32774" name="TextBox 9"/>
          <p:cNvSpPr txBox="1">
            <a:spLocks noChangeArrowheads="1"/>
          </p:cNvSpPr>
          <p:nvPr/>
        </p:nvSpPr>
        <p:spPr bwMode="auto">
          <a:xfrm>
            <a:off x="7308850" y="2226310"/>
            <a:ext cx="1390650" cy="275590"/>
          </a:xfrm>
          <a:prstGeom prst="rect">
            <a:avLst/>
          </a:prstGeom>
          <a:solidFill>
            <a:srgbClr val="FFFFFF"/>
          </a:solidFill>
          <a:ln w="9525">
            <a:noFill/>
            <a:miter lim="800000"/>
          </a:ln>
        </p:spPr>
        <p:txBody>
          <a:bodyPr wrap="none">
            <a:spAutoFit/>
          </a:bodyPr>
          <a:lstStyle/>
          <a:p>
            <a:r>
              <a:rPr lang="en-US" sz="1200" i="0">
                <a:solidFill>
                  <a:srgbClr val="245D38"/>
                </a:solidFill>
                <a:latin typeface="Calibri" panose="020F0502020204030204" pitchFamily="34" charset="0"/>
                <a:cs typeface="Calibri" panose="020F0502020204030204" pitchFamily="34" charset="0"/>
              </a:rPr>
              <a:t>TB26 TAIL LOADING</a:t>
            </a:r>
            <a:endParaRPr lang="en-US" sz="1200" i="0">
              <a:solidFill>
                <a:srgbClr val="245D38"/>
              </a:solidFill>
              <a:latin typeface="Calibri" panose="020F0502020204030204" pitchFamily="34" charset="0"/>
              <a:cs typeface="Calibri" panose="020F0502020204030204" pitchFamily="34" charset="0"/>
            </a:endParaRPr>
          </a:p>
        </p:txBody>
      </p:sp>
      <p:sp>
        <p:nvSpPr>
          <p:cNvPr id="32775" name="TextBox 11"/>
          <p:cNvSpPr txBox="1">
            <a:spLocks noChangeArrowheads="1"/>
          </p:cNvSpPr>
          <p:nvPr/>
        </p:nvSpPr>
        <p:spPr bwMode="auto">
          <a:xfrm>
            <a:off x="3474085" y="716280"/>
            <a:ext cx="1866900" cy="46037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p>
            <a:r>
              <a:rPr lang="en-US" sz="1200" i="0">
                <a:solidFill>
                  <a:srgbClr val="245D38"/>
                </a:solidFill>
                <a:latin typeface="Calibri" panose="020F0502020204030204" pitchFamily="34" charset="0"/>
                <a:cs typeface="Calibri" panose="020F0502020204030204" pitchFamily="34" charset="0"/>
              </a:rPr>
              <a:t>TB26 HEAD DRIVE, DISCHARGE</a:t>
            </a:r>
            <a:endParaRPr lang="en-US" sz="1200" i="0">
              <a:solidFill>
                <a:srgbClr val="245D38"/>
              </a:solidFill>
              <a:latin typeface="Calibri" panose="020F0502020204030204" pitchFamily="34" charset="0"/>
              <a:cs typeface="Calibri" panose="020F0502020204030204" pitchFamily="34" charset="0"/>
            </a:endParaRPr>
          </a:p>
        </p:txBody>
      </p:sp>
      <p:sp>
        <p:nvSpPr>
          <p:cNvPr id="32776" name="TextBox 14"/>
          <p:cNvSpPr txBox="1">
            <a:spLocks noChangeArrowheads="1"/>
          </p:cNvSpPr>
          <p:nvPr/>
        </p:nvSpPr>
        <p:spPr bwMode="auto">
          <a:xfrm>
            <a:off x="215583" y="372110"/>
            <a:ext cx="1838325" cy="27559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a:spAutoFit/>
          </a:bodyPr>
          <a:lstStyle/>
          <a:p>
            <a:r>
              <a:rPr lang="en-US" sz="1200" i="0">
                <a:solidFill>
                  <a:srgbClr val="245D38"/>
                </a:solidFill>
                <a:latin typeface="Calibri" panose="020F0502020204030204" pitchFamily="34" charset="0"/>
                <a:cs typeface="Calibri" panose="020F0502020204030204" pitchFamily="34" charset="0"/>
              </a:rPr>
              <a:t>TB27 TAIL DRIVE, LOADING</a:t>
            </a:r>
            <a:endParaRPr lang="en-US" sz="1200" i="0">
              <a:solidFill>
                <a:srgbClr val="245D38"/>
              </a:solidFill>
              <a:latin typeface="Calibri" panose="020F0502020204030204" pitchFamily="34" charset="0"/>
              <a:cs typeface="Calibri" panose="020F0502020204030204" pitchFamily="34" charset="0"/>
            </a:endParaRPr>
          </a:p>
        </p:txBody>
      </p:sp>
      <p:pic>
        <p:nvPicPr>
          <p:cNvPr id="9" name="Picture 2" descr="E:\ProjectsDSI\W10117\Site Photos\10_01_22 thru 29 Site Visit\IMG_2905.jpg"/>
          <p:cNvPicPr>
            <a:picLocks noChangeAspect="1" noChangeArrowheads="1"/>
          </p:cNvPicPr>
          <p:nvPr/>
        </p:nvPicPr>
        <p:blipFill>
          <a:blip r:embed="rId3" cstate="print"/>
          <a:srcRect/>
          <a:stretch>
            <a:fillRect/>
          </a:stretch>
        </p:blipFill>
        <p:spPr bwMode="auto">
          <a:xfrm>
            <a:off x="5702300" y="2590800"/>
            <a:ext cx="3086100" cy="4114800"/>
          </a:xfrm>
          <a:prstGeom prst="rect">
            <a:avLst/>
          </a:prstGeom>
          <a:noFill/>
          <a:ln w="9525">
            <a:noFill/>
            <a:miter lim="800000"/>
            <a:headEnd/>
            <a:tailEnd/>
          </a:ln>
        </p:spPr>
      </p:pic>
      <p:pic>
        <p:nvPicPr>
          <p:cNvPr id="10" name="Picture 3" descr="E:\ProjectsDSI\W10117\Site Photos\10_01_22 thru 29 Site Visit\IMG_2907.jpg"/>
          <p:cNvPicPr>
            <a:picLocks noChangeAspect="1" noChangeArrowheads="1"/>
          </p:cNvPicPr>
          <p:nvPr/>
        </p:nvPicPr>
        <p:blipFill>
          <a:blip r:embed="rId4" cstate="print"/>
          <a:srcRect/>
          <a:stretch>
            <a:fillRect/>
          </a:stretch>
        </p:blipFill>
        <p:spPr bwMode="auto">
          <a:xfrm>
            <a:off x="215900" y="3619500"/>
            <a:ext cx="3962400" cy="2971800"/>
          </a:xfrm>
          <a:prstGeom prst="rect">
            <a:avLst/>
          </a:prstGeom>
          <a:noFill/>
          <a:ln w="9525">
            <a:noFill/>
            <a:miter lim="800000"/>
            <a:headEnd/>
            <a:tailEnd/>
          </a:ln>
        </p:spPr>
      </p:pic>
      <p:sp>
        <p:nvSpPr>
          <p:cNvPr id="12" name="TextBox 5"/>
          <p:cNvSpPr txBox="1">
            <a:spLocks noChangeArrowheads="1"/>
          </p:cNvSpPr>
          <p:nvPr/>
        </p:nvSpPr>
        <p:spPr bwMode="auto">
          <a:xfrm>
            <a:off x="5702300" y="2590800"/>
            <a:ext cx="1337310" cy="460375"/>
          </a:xfrm>
          <a:prstGeom prst="rect">
            <a:avLst/>
          </a:prstGeom>
          <a:solidFill>
            <a:srgbClr val="FFFFFF"/>
          </a:solidFill>
          <a:ln w="9525">
            <a:noFill/>
            <a:miter lim="800000"/>
          </a:ln>
        </p:spPr>
        <p:txBody>
          <a:bodyPr wrap="none">
            <a:spAutoFit/>
          </a:bodyPr>
          <a:lstStyle/>
          <a:p>
            <a:r>
              <a:rPr lang="en-US" sz="1200" i="0">
                <a:solidFill>
                  <a:srgbClr val="245D38"/>
                </a:solidFill>
                <a:latin typeface="Calibri" panose="020F0502020204030204" pitchFamily="34" charset="0"/>
                <a:cs typeface="Calibri" panose="020F0502020204030204" pitchFamily="34" charset="0"/>
              </a:rPr>
              <a:t>TB28 TAIL DRIVE,</a:t>
            </a:r>
            <a:endParaRPr lang="en-US" sz="1200" i="0">
              <a:solidFill>
                <a:srgbClr val="245D38"/>
              </a:solidFill>
              <a:latin typeface="Calibri" panose="020F0502020204030204" pitchFamily="34" charset="0"/>
              <a:cs typeface="Calibri" panose="020F0502020204030204" pitchFamily="34" charset="0"/>
            </a:endParaRPr>
          </a:p>
          <a:p>
            <a:r>
              <a:rPr lang="en-US" sz="1200" i="0">
                <a:solidFill>
                  <a:srgbClr val="245D38"/>
                </a:solidFill>
                <a:latin typeface="Calibri" panose="020F0502020204030204" pitchFamily="34" charset="0"/>
                <a:cs typeface="Calibri" panose="020F0502020204030204" pitchFamily="34" charset="0"/>
              </a:rPr>
              <a:t>TAKE-UP, LOADING</a:t>
            </a:r>
            <a:endParaRPr lang="en-US" sz="1200" i="0">
              <a:solidFill>
                <a:srgbClr val="245D38"/>
              </a:solidFill>
              <a:latin typeface="Calibri" panose="020F0502020204030204" pitchFamily="34" charset="0"/>
              <a:cs typeface="Calibri" panose="020F0502020204030204" pitchFamily="34" charset="0"/>
            </a:endParaRPr>
          </a:p>
        </p:txBody>
      </p:sp>
      <p:sp>
        <p:nvSpPr>
          <p:cNvPr id="13" name="TextBox 8"/>
          <p:cNvSpPr txBox="1">
            <a:spLocks noChangeArrowheads="1"/>
          </p:cNvSpPr>
          <p:nvPr/>
        </p:nvSpPr>
        <p:spPr bwMode="auto">
          <a:xfrm>
            <a:off x="215900" y="3343275"/>
            <a:ext cx="1631315" cy="27559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a:spAutoFit/>
          </a:bodyPr>
          <a:lstStyle/>
          <a:p>
            <a:r>
              <a:rPr lang="en-US" sz="1200" i="0">
                <a:solidFill>
                  <a:srgbClr val="245D38"/>
                </a:solidFill>
                <a:latin typeface="Calibri" panose="020F0502020204030204" pitchFamily="34" charset="0"/>
                <a:cs typeface="Calibri" panose="020F0502020204030204" pitchFamily="34" charset="0"/>
              </a:rPr>
              <a:t>TB27 HEAD DISCHARGE</a:t>
            </a:r>
            <a:endParaRPr lang="en-US" sz="1200" i="0">
              <a:solidFill>
                <a:srgbClr val="245D38"/>
              </a:solidFill>
              <a:latin typeface="Calibri" panose="020F0502020204030204" pitchFamily="34" charset="0"/>
              <a:cs typeface="Calibri" panose="020F0502020204030204" pitchFamily="34" charset="0"/>
            </a:endParaRPr>
          </a:p>
        </p:txBody>
      </p:sp>
      <p:pic>
        <p:nvPicPr>
          <p:cNvPr id="32772" name="Picture 3" descr="E:\ProjectsDSI\W10117\Site Photos\10_01_22 thru 29 Site Visit\IMG_2733.jpg"/>
          <p:cNvPicPr>
            <a:picLocks noChangeAspect="1" noChangeArrowheads="1"/>
          </p:cNvPicPr>
          <p:nvPr/>
        </p:nvPicPr>
        <p:blipFill>
          <a:blip r:embed="rId5" cstate="print"/>
          <a:srcRect l="9219" r="22694"/>
          <a:stretch>
            <a:fillRect/>
          </a:stretch>
        </p:blipFill>
        <p:spPr bwMode="auto">
          <a:xfrm>
            <a:off x="3474085" y="1176655"/>
            <a:ext cx="1867631" cy="36576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252720" y="3526790"/>
            <a:ext cx="2394585" cy="1049655"/>
          </a:xfrm>
          <a:prstGeom prst="rect">
            <a:avLst/>
          </a:prstGeom>
          <a:noFill/>
          <a:ln w="9525">
            <a:noFill/>
            <a:miter lim="800000"/>
          </a:ln>
        </p:spPr>
        <p:txBody>
          <a:bodyPr/>
          <a:lstStyle/>
          <a:p>
            <a:pPr marL="342900" indent="-342900" algn="l">
              <a:spcBef>
                <a:spcPct val="20000"/>
              </a:spcBef>
              <a:buFont typeface="Arial" panose="020B0604020202020204" pitchFamily="34" charset="0"/>
              <a:buChar char="•"/>
              <a:defRPr/>
            </a:pPr>
            <a:r>
              <a:rPr lang="en-US" sz="1600" i="0" dirty="0">
                <a:solidFill>
                  <a:srgbClr val="245D28"/>
                </a:solidFill>
                <a:latin typeface="Calibri" panose="020F0502020204030204" pitchFamily="34" charset="0"/>
                <a:cs typeface="Calibri" panose="020F0502020204030204" pitchFamily="34" charset="0"/>
              </a:rPr>
              <a:t>History</a:t>
            </a:r>
            <a:endParaRPr lang="en-US" sz="1600" i="0" dirty="0">
              <a:solidFill>
                <a:srgbClr val="245D28"/>
              </a:solidFill>
              <a:latin typeface="Calibri" panose="020F0502020204030204" pitchFamily="34" charset="0"/>
              <a:cs typeface="Calibri" panose="020F0502020204030204" pitchFamily="34" charset="0"/>
            </a:endParaRPr>
          </a:p>
          <a:p>
            <a:pPr marL="342900" indent="-342900" algn="l">
              <a:spcBef>
                <a:spcPct val="20000"/>
              </a:spcBef>
              <a:buFont typeface="Arial" panose="020B0604020202020204" pitchFamily="34" charset="0"/>
              <a:buChar char="•"/>
              <a:defRPr/>
            </a:pPr>
            <a:r>
              <a:rPr lang="en-US" sz="1600" i="0" dirty="0">
                <a:solidFill>
                  <a:srgbClr val="245D28"/>
                </a:solidFill>
                <a:latin typeface="Calibri" panose="020F0502020204030204" pitchFamily="34" charset="0"/>
                <a:cs typeface="Calibri" panose="020F0502020204030204" pitchFamily="34" charset="0"/>
              </a:rPr>
              <a:t>The Technology</a:t>
            </a:r>
            <a:endParaRPr lang="en-US" sz="1600" i="0" dirty="0">
              <a:solidFill>
                <a:srgbClr val="245D28"/>
              </a:solidFill>
              <a:latin typeface="Calibri" panose="020F0502020204030204" pitchFamily="34" charset="0"/>
              <a:cs typeface="Calibri" panose="020F0502020204030204" pitchFamily="34" charset="0"/>
            </a:endParaRPr>
          </a:p>
          <a:p>
            <a:pPr marL="342900" indent="-342900" algn="l">
              <a:spcBef>
                <a:spcPct val="20000"/>
              </a:spcBef>
              <a:buFont typeface="Arial" panose="020B0604020202020204" pitchFamily="34" charset="0"/>
              <a:buChar char="•"/>
              <a:defRPr/>
            </a:pPr>
            <a:r>
              <a:rPr lang="en-US" sz="1600" i="0" dirty="0">
                <a:solidFill>
                  <a:srgbClr val="245D28"/>
                </a:solidFill>
                <a:latin typeface="Calibri" panose="020F0502020204030204" pitchFamily="34" charset="0"/>
                <a:cs typeface="Calibri" panose="020F0502020204030204" pitchFamily="34" charset="0"/>
              </a:rPr>
              <a:t>Installations</a:t>
            </a:r>
            <a:endParaRPr lang="en-US" sz="1600" i="0" dirty="0">
              <a:solidFill>
                <a:srgbClr val="245D28"/>
              </a:solidFill>
              <a:latin typeface="Calibri" panose="020F0502020204030204" pitchFamily="34" charset="0"/>
              <a:cs typeface="Calibri" panose="020F0502020204030204" pitchFamily="34" charset="0"/>
            </a:endParaRPr>
          </a:p>
        </p:txBody>
      </p:sp>
      <p:sp>
        <p:nvSpPr>
          <p:cNvPr id="2" name="Text Box 1"/>
          <p:cNvSpPr txBox="1"/>
          <p:nvPr/>
        </p:nvSpPr>
        <p:spPr>
          <a:xfrm>
            <a:off x="5138420" y="883285"/>
            <a:ext cx="3246755" cy="2061210"/>
          </a:xfrm>
          <a:prstGeom prst="rect">
            <a:avLst/>
          </a:prstGeom>
          <a:noFill/>
        </p:spPr>
        <p:txBody>
          <a:bodyPr wrap="square" rtlCol="0">
            <a:spAutoFit/>
          </a:bodyPr>
          <a:p>
            <a:r>
              <a:rPr lang="en-US" sz="3200" i="0">
                <a:solidFill>
                  <a:srgbClr val="B22028"/>
                </a:solidFill>
                <a:latin typeface="Times New Roman" panose="02020603050405020304" pitchFamily="18" charset="0"/>
                <a:cs typeface="Times New Roman" panose="02020603050405020304" pitchFamily="18" charset="0"/>
              </a:rPr>
              <a:t>SANDWICH BELT HIGH ANGLE CONVEYORS</a:t>
            </a:r>
            <a:endParaRPr lang="en-US" sz="3200" i="0">
              <a:solidFill>
                <a:srgbClr val="B22028"/>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5014595" y="327406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pic>
        <p:nvPicPr>
          <p:cNvPr id="9" name="Content Placeholder 8" descr="IMG_20191204_123528"/>
          <p:cNvPicPr>
            <a:picLocks noChangeAspect="1"/>
          </p:cNvPicPr>
          <p:nvPr>
            <p:ph idx="1"/>
          </p:nvPr>
        </p:nvPicPr>
        <p:blipFill>
          <a:blip r:embed="rId1"/>
          <a:stretch>
            <a:fillRect/>
          </a:stretch>
        </p:blipFill>
        <p:spPr>
          <a:xfrm>
            <a:off x="0" y="0"/>
            <a:ext cx="4897755" cy="68580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GA2"/>
          <p:cNvPicPr>
            <a:picLocks noChangeAspect="1" noChangeArrowheads="1"/>
          </p:cNvPicPr>
          <p:nvPr/>
        </p:nvPicPr>
        <p:blipFill>
          <a:blip r:embed="rId1" cstate="screen"/>
          <a:srcRect/>
          <a:stretch>
            <a:fillRect/>
          </a:stretch>
        </p:blipFill>
        <p:spPr bwMode="auto">
          <a:xfrm>
            <a:off x="648335" y="377190"/>
            <a:ext cx="2477135" cy="2988310"/>
          </a:xfrm>
          <a:prstGeom prst="rect">
            <a:avLst/>
          </a:prstGeom>
          <a:noFill/>
          <a:ln w="9525">
            <a:solidFill>
              <a:srgbClr val="FFFFFF"/>
            </a:solidFill>
            <a:miter lim="800000"/>
            <a:headEnd/>
            <a:tailEnd/>
          </a:ln>
        </p:spPr>
      </p:pic>
      <p:pic>
        <p:nvPicPr>
          <p:cNvPr id="6" name="Picture 14"/>
          <p:cNvPicPr>
            <a:picLocks noChangeAspect="1" noChangeArrowheads="1"/>
          </p:cNvPicPr>
          <p:nvPr/>
        </p:nvPicPr>
        <p:blipFill>
          <a:blip r:embed="rId2" cstate="screen"/>
          <a:srcRect l="6633" t="3435" r="4698" b="4723"/>
          <a:stretch>
            <a:fillRect/>
          </a:stretch>
        </p:blipFill>
        <p:spPr bwMode="auto">
          <a:xfrm>
            <a:off x="635000" y="3781425"/>
            <a:ext cx="2503805" cy="2268855"/>
          </a:xfrm>
          <a:prstGeom prst="rect">
            <a:avLst/>
          </a:prstGeom>
          <a:noFill/>
          <a:ln w="25400">
            <a:solidFill>
              <a:srgbClr val="FFFFFF"/>
            </a:solidFill>
            <a:miter lim="800000"/>
            <a:headEnd/>
            <a:tailEnd/>
          </a:ln>
        </p:spPr>
      </p:pic>
      <p:graphicFrame>
        <p:nvGraphicFramePr>
          <p:cNvPr id="9" name="Object 11"/>
          <p:cNvGraphicFramePr>
            <a:graphicFrameLocks noChangeAspect="1"/>
          </p:cNvGraphicFramePr>
          <p:nvPr/>
        </p:nvGraphicFramePr>
        <p:xfrm>
          <a:off x="3545205" y="2249805"/>
          <a:ext cx="5091430" cy="3204210"/>
        </p:xfrm>
        <a:graphic>
          <a:graphicData uri="http://schemas.openxmlformats.org/presentationml/2006/ole">
            <mc:AlternateContent xmlns:mc="http://schemas.openxmlformats.org/markup-compatibility/2006">
              <mc:Choice xmlns:v="urn:schemas-microsoft-com:vml" Requires="v">
                <p:oleObj spid="_x0000_s14" name="Picture" r:id="rId3" imgW="19392900" imgH="14439900" progId="Word.Picture.8">
                  <p:embed/>
                </p:oleObj>
              </mc:Choice>
              <mc:Fallback>
                <p:oleObj name="Picture" r:id="rId3" imgW="19392900" imgH="14439900" progId="Word.Picture.8">
                  <p:embed/>
                  <p:pic>
                    <p:nvPicPr>
                      <p:cNvPr id="0" name="Picture 6144" descr="image38"/>
                      <p:cNvPicPr>
                        <a:picLocks noChangeAspect="1"/>
                      </p:cNvPicPr>
                      <p:nvPr/>
                    </p:nvPicPr>
                    <p:blipFill>
                      <a:blip r:embed="rId4"/>
                      <a:srcRect b="6848"/>
                      <a:stretch>
                        <a:fillRect/>
                      </a:stretch>
                    </p:blipFill>
                    <p:spPr>
                      <a:xfrm>
                        <a:off x="3545205" y="2249805"/>
                        <a:ext cx="5091430" cy="3204210"/>
                      </a:xfrm>
                      <a:prstGeom prst="rect">
                        <a:avLst/>
                      </a:prstGeom>
                      <a:noFill/>
                      <a:ln w="9525">
                        <a:noFill/>
                      </a:ln>
                    </p:spPr>
                  </p:pic>
                </p:oleObj>
              </mc:Fallback>
            </mc:AlternateContent>
          </a:graphicData>
        </a:graphic>
      </p:graphicFrame>
      <p:sp>
        <p:nvSpPr>
          <p:cNvPr id="16" name="Text Box 15"/>
          <p:cNvSpPr txBox="1"/>
          <p:nvPr/>
        </p:nvSpPr>
        <p:spPr>
          <a:xfrm>
            <a:off x="3241675" y="607695"/>
            <a:ext cx="5394960" cy="583565"/>
          </a:xfrm>
          <a:prstGeom prst="rect">
            <a:avLst/>
          </a:prstGeom>
          <a:noFill/>
        </p:spPr>
        <p:txBody>
          <a:bodyPr wrap="square" rtlCol="0">
            <a:spAutoFit/>
          </a:bodyPr>
          <a:p>
            <a:pPr algn="ctr"/>
            <a:r>
              <a:rPr lang="en-US" sz="3200" i="0">
                <a:solidFill>
                  <a:srgbClr val="B22028"/>
                </a:solidFill>
                <a:latin typeface="Times New Roman" panose="02020603050405020304" pitchFamily="18" charset="0"/>
                <a:cs typeface="Times New Roman" panose="02020603050405020304" pitchFamily="18" charset="0"/>
              </a:rPr>
              <a:t>PRODUCT OF EVOLUTION</a:t>
            </a:r>
            <a:endParaRPr lang="en-US" sz="3200" i="0">
              <a:solidFill>
                <a:srgbClr val="B22028"/>
              </a:solidFill>
              <a:latin typeface="Times New Roman" panose="02020603050405020304" pitchFamily="18" charset="0"/>
              <a:cs typeface="Times New Roman" panose="02020603050405020304" pitchFamily="18" charset="0"/>
            </a:endParaRPr>
          </a:p>
        </p:txBody>
      </p:sp>
      <p:sp>
        <p:nvSpPr>
          <p:cNvPr id="17" name="Text Box 16"/>
          <p:cNvSpPr txBox="1"/>
          <p:nvPr/>
        </p:nvSpPr>
        <p:spPr>
          <a:xfrm>
            <a:off x="3384550" y="1248410"/>
            <a:ext cx="5394960" cy="521970"/>
          </a:xfrm>
          <a:prstGeom prst="rect">
            <a:avLst/>
          </a:prstGeom>
          <a:noFill/>
        </p:spPr>
        <p:txBody>
          <a:bodyPr wrap="square" rtlCol="0">
            <a:spAutoFit/>
          </a:bodyPr>
          <a:p>
            <a:pPr algn="l"/>
            <a:r>
              <a:rPr lang="en-US" sz="2800" i="0">
                <a:solidFill>
                  <a:srgbClr val="245D38"/>
                </a:solidFill>
                <a:latin typeface="Calibri" panose="020F0502020204030204" pitchFamily="34" charset="0"/>
                <a:cs typeface="Calibri" panose="020F0502020204030204" pitchFamily="34" charset="0"/>
              </a:rPr>
              <a:t>FROM RESEARCH TO REALITY</a:t>
            </a:r>
            <a:endParaRPr lang="en-US" sz="2800" i="0">
              <a:solidFill>
                <a:srgbClr val="245D3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373380"/>
            <a:ext cx="9144000" cy="533400"/>
          </a:xfrm>
          <a:prstGeom prst="rect">
            <a:avLst/>
          </a:prstGeom>
          <a:noFill/>
          <a:ln w="9525">
            <a:noFill/>
            <a:miter lim="800000"/>
          </a:ln>
        </p:spPr>
        <p:txBody>
          <a:bodyPr/>
          <a:lstStyle/>
          <a:p>
            <a:pPr marL="342900" indent="-342900" algn="ctr">
              <a:spcBef>
                <a:spcPct val="20000"/>
              </a:spcBef>
              <a:defRPr/>
            </a:pPr>
            <a:r>
              <a:rPr lang="en-US" sz="3200" i="0" dirty="0">
                <a:solidFill>
                  <a:srgbClr val="B22028"/>
                </a:solidFill>
                <a:latin typeface="Times New Roman" panose="02020603050405020304" pitchFamily="18" charset="0"/>
                <a:cs typeface="Times New Roman" panose="02020603050405020304" pitchFamily="18" charset="0"/>
              </a:rPr>
              <a:t>COVER BELTS OF THE 1950s</a:t>
            </a:r>
            <a:endParaRPr lang="en-US" sz="3200" i="0" dirty="0">
              <a:solidFill>
                <a:srgbClr val="B22028"/>
              </a:solidFill>
              <a:latin typeface="Times New Roman" panose="02020603050405020304" pitchFamily="18" charset="0"/>
              <a:cs typeface="Times New Roman" panose="02020603050405020304" pitchFamily="18" charset="0"/>
            </a:endParaRPr>
          </a:p>
        </p:txBody>
      </p:sp>
      <p:sp>
        <p:nvSpPr>
          <p:cNvPr id="6" name="Text Box 8"/>
          <p:cNvSpPr txBox="1">
            <a:spLocks noChangeAspect="1" noChangeArrowheads="1"/>
          </p:cNvSpPr>
          <p:nvPr/>
        </p:nvSpPr>
        <p:spPr bwMode="auto">
          <a:xfrm>
            <a:off x="5578475" y="2517458"/>
            <a:ext cx="3397250" cy="60007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pPr algn="ctr">
              <a:defRPr/>
            </a:pPr>
            <a:r>
              <a:rPr lang="en-US" altLang="zh-CN" sz="1600" i="0" dirty="0">
                <a:solidFill>
                  <a:srgbClr val="245D38"/>
                </a:solidFill>
                <a:latin typeface="Calibri" panose="020F0502020204030204" pitchFamily="34" charset="0"/>
                <a:cs typeface="Calibri" panose="020F0502020204030204" pitchFamily="34" charset="0"/>
              </a:rPr>
              <a:t>RUBBER TYRES PRESS COVER BELT ONTO MATERIAL</a:t>
            </a:r>
            <a:endParaRPr lang="en-US" altLang="zh-CN" sz="1600" i="0" dirty="0">
              <a:solidFill>
                <a:srgbClr val="245D38"/>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pic>
        <p:nvPicPr>
          <p:cNvPr id="19461" name="Picture 8" descr="Steep Conv with Cover Belt"/>
          <p:cNvPicPr>
            <a:picLocks noChangeAspect="1" noChangeArrowheads="1"/>
          </p:cNvPicPr>
          <p:nvPr/>
        </p:nvPicPr>
        <p:blipFill>
          <a:blip r:embed="rId1" cstate="screen"/>
          <a:srcRect/>
          <a:stretch>
            <a:fillRect/>
          </a:stretch>
        </p:blipFill>
        <p:spPr bwMode="auto">
          <a:xfrm>
            <a:off x="5486400" y="3117850"/>
            <a:ext cx="3581400" cy="2398713"/>
          </a:xfrm>
          <a:prstGeom prst="rect">
            <a:avLst/>
          </a:prstGeom>
          <a:noFill/>
          <a:ln w="9525">
            <a:noFill/>
            <a:miter lim="800000"/>
            <a:headEnd/>
            <a:tailEnd/>
          </a:ln>
        </p:spPr>
      </p:pic>
      <p:pic>
        <p:nvPicPr>
          <p:cNvPr id="3" name="Picture 2" descr="Picture8"/>
          <p:cNvPicPr>
            <a:picLocks noChangeAspect="1"/>
          </p:cNvPicPr>
          <p:nvPr/>
        </p:nvPicPr>
        <p:blipFill>
          <a:blip r:embed="rId2"/>
          <a:stretch>
            <a:fillRect/>
          </a:stretch>
        </p:blipFill>
        <p:spPr>
          <a:xfrm>
            <a:off x="361315" y="1164590"/>
            <a:ext cx="5929630" cy="4149090"/>
          </a:xfrm>
          <a:prstGeom prst="rect">
            <a:avLst/>
          </a:prstGeom>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19710"/>
            <a:ext cx="9143365" cy="457200"/>
          </a:xfrm>
          <a:prstGeom prst="rect">
            <a:avLst/>
          </a:prstGeom>
          <a:noFill/>
          <a:ln w="9525">
            <a:noFill/>
            <a:miter lim="800000"/>
          </a:ln>
        </p:spPr>
        <p:txBody>
          <a:bodyPr lIns="92075" tIns="46038" rIns="92075" bIns="46038"/>
          <a:lstStyle/>
          <a:p>
            <a:pPr algn="ctr">
              <a:spcBef>
                <a:spcPct val="20000"/>
              </a:spcBef>
              <a:buClr>
                <a:schemeClr val="accent1"/>
              </a:buClr>
              <a:buSzPct val="75000"/>
              <a:buFont typeface="Monotype Sorts" pitchFamily="2" charset="2"/>
              <a:buNone/>
              <a:defRPr/>
            </a:pPr>
            <a:r>
              <a:rPr lang="en-US" sz="3200" i="0" dirty="0" smtClean="0">
                <a:solidFill>
                  <a:srgbClr val="B22028"/>
                </a:solidFill>
                <a:latin typeface="Times New Roman" panose="02020603050405020304" pitchFamily="18" charset="0"/>
                <a:cs typeface="Times New Roman" panose="02020603050405020304" pitchFamily="18" charset="0"/>
              </a:rPr>
              <a:t>COVER BELTS OF THE 1950s</a:t>
            </a:r>
            <a:endParaRPr lang="en-US" sz="3200" i="0" dirty="0">
              <a:solidFill>
                <a:srgbClr val="B22028"/>
              </a:solidFill>
              <a:latin typeface="Times New Roman" panose="02020603050405020304" pitchFamily="18" charset="0"/>
              <a:cs typeface="Times New Roman" panose="02020603050405020304" pitchFamily="18" charset="0"/>
            </a:endParaRPr>
          </a:p>
        </p:txBody>
      </p:sp>
      <p:sp>
        <p:nvSpPr>
          <p:cNvPr id="4" name="Text Box 5"/>
          <p:cNvSpPr txBox="1">
            <a:spLocks noChangeArrowheads="1"/>
          </p:cNvSpPr>
          <p:nvPr/>
        </p:nvSpPr>
        <p:spPr bwMode="auto">
          <a:xfrm>
            <a:off x="5815965" y="1350645"/>
            <a:ext cx="2362200" cy="2673350"/>
          </a:xfrm>
          <a:prstGeom prst="rect">
            <a:avLst/>
          </a:prstGeom>
          <a:noFill/>
          <a:ln w="9525">
            <a:noFill/>
            <a:miter lim="800000"/>
          </a:ln>
        </p:spPr>
        <p:txBody>
          <a:bodyPr/>
          <a:lstStyle/>
          <a:p>
            <a:pPr>
              <a:spcBef>
                <a:spcPts val="0"/>
              </a:spcBef>
              <a:spcAft>
                <a:spcPts val="1200"/>
              </a:spcAft>
              <a:defRPr/>
            </a:pPr>
            <a:r>
              <a:rPr lang="en-US" sz="1400" b="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en-US" sz="1400" dirty="0">
                <a:solidFill>
                  <a:srgbClr val="000000"/>
                </a:solidFill>
                <a:latin typeface="Calibri" panose="020F0502020204030204" pitchFamily="34" charset="0"/>
                <a:cs typeface="Calibri" panose="020F0502020204030204" pitchFamily="34" charset="0"/>
                <a:sym typeface="Symbol" panose="05050102010706020507" pitchFamily="18" charset="2"/>
              </a:rPr>
              <a:t> </a:t>
            </a:r>
            <a:r>
              <a:rPr lang="en-US" sz="1400" i="0" dirty="0">
                <a:solidFill>
                  <a:srgbClr val="000000"/>
                </a:solidFill>
                <a:latin typeface="Calibri" panose="020F0502020204030204" pitchFamily="34" charset="0"/>
                <a:cs typeface="Calibri" panose="020F0502020204030204" pitchFamily="34" charset="0"/>
              </a:rPr>
              <a:t>= Conveying </a:t>
            </a:r>
            <a:r>
              <a:rPr lang="en-US" sz="1400" i="0" dirty="0" smtClean="0">
                <a:solidFill>
                  <a:srgbClr val="000000"/>
                </a:solidFill>
                <a:latin typeface="Calibri" panose="020F0502020204030204" pitchFamily="34" charset="0"/>
                <a:cs typeface="Calibri" panose="020F0502020204030204" pitchFamily="34" charset="0"/>
              </a:rPr>
              <a:t>Angle</a:t>
            </a:r>
            <a:endParaRPr lang="en-US" sz="1400" i="0" dirty="0">
              <a:solidFill>
                <a:srgbClr val="000000"/>
              </a:solidFill>
              <a:latin typeface="Calibri" panose="020F0502020204030204" pitchFamily="34" charset="0"/>
              <a:cs typeface="Calibri" panose="020F0502020204030204" pitchFamily="34" charset="0"/>
            </a:endParaRPr>
          </a:p>
          <a:p>
            <a:pPr>
              <a:spcBef>
                <a:spcPts val="0"/>
              </a:spcBef>
              <a:spcAft>
                <a:spcPts val="1200"/>
              </a:spcAft>
              <a:defRPr/>
            </a:pPr>
            <a:r>
              <a:rPr lang="en-US" sz="1400" b="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en-US" sz="1400" b="1" baseline="-25000" dirty="0">
                <a:solidFill>
                  <a:srgbClr val="000000"/>
                </a:solidFill>
                <a:latin typeface="Calibri" panose="020F0502020204030204" pitchFamily="34" charset="0"/>
                <a:cs typeface="Calibri" panose="020F0502020204030204" pitchFamily="34" charset="0"/>
              </a:rPr>
              <a:t>m</a:t>
            </a:r>
            <a:r>
              <a:rPr lang="en-US" sz="1400" baseline="-25000" dirty="0">
                <a:solidFill>
                  <a:srgbClr val="000000"/>
                </a:solidFill>
                <a:latin typeface="Calibri" panose="020F0502020204030204" pitchFamily="34" charset="0"/>
                <a:cs typeface="Calibri" panose="020F0502020204030204" pitchFamily="34" charset="0"/>
              </a:rPr>
              <a:t> </a:t>
            </a:r>
            <a:r>
              <a:rPr lang="en-US" sz="1400" i="0" dirty="0">
                <a:solidFill>
                  <a:srgbClr val="000000"/>
                </a:solidFill>
                <a:latin typeface="Calibri" panose="020F0502020204030204" pitchFamily="34" charset="0"/>
                <a:cs typeface="Calibri" panose="020F0502020204030204" pitchFamily="34" charset="0"/>
              </a:rPr>
              <a:t>= Coefficient of friction for bulk material on bulk </a:t>
            </a:r>
            <a:r>
              <a:rPr lang="en-US" sz="1400" i="0" dirty="0" smtClean="0">
                <a:solidFill>
                  <a:srgbClr val="000000"/>
                </a:solidFill>
                <a:latin typeface="Calibri" panose="020F0502020204030204" pitchFamily="34" charset="0"/>
                <a:cs typeface="Calibri" panose="020F0502020204030204" pitchFamily="34" charset="0"/>
              </a:rPr>
              <a:t>material</a:t>
            </a:r>
            <a:endParaRPr lang="en-US" sz="1400" i="0" dirty="0">
              <a:solidFill>
                <a:srgbClr val="000000"/>
              </a:solidFill>
              <a:latin typeface="Calibri" panose="020F0502020204030204" pitchFamily="34" charset="0"/>
              <a:cs typeface="Calibri" panose="020F0502020204030204" pitchFamily="34" charset="0"/>
            </a:endParaRPr>
          </a:p>
          <a:p>
            <a:pPr>
              <a:spcBef>
                <a:spcPts val="0"/>
              </a:spcBef>
              <a:spcAft>
                <a:spcPts val="1200"/>
              </a:spcAft>
              <a:defRPr/>
            </a:pPr>
            <a:r>
              <a:rPr lang="en-US" sz="1400" b="1" dirty="0">
                <a:solidFill>
                  <a:srgbClr val="000000"/>
                </a:solidFill>
                <a:latin typeface="Calibri" panose="020F0502020204030204" pitchFamily="34" charset="0"/>
                <a:cs typeface="Calibri" panose="020F0502020204030204" pitchFamily="34" charset="0"/>
                <a:sym typeface="Symbol" panose="05050102010706020507" pitchFamily="18" charset="2"/>
              </a:rPr>
              <a:t></a:t>
            </a:r>
            <a:r>
              <a:rPr lang="en-US" sz="1400" b="1" baseline="-25000" dirty="0">
                <a:solidFill>
                  <a:srgbClr val="000000"/>
                </a:solidFill>
                <a:latin typeface="Calibri" panose="020F0502020204030204" pitchFamily="34" charset="0"/>
                <a:cs typeface="Calibri" panose="020F0502020204030204" pitchFamily="34" charset="0"/>
              </a:rPr>
              <a:t>b</a:t>
            </a:r>
            <a:r>
              <a:rPr lang="en-US" sz="1400" baseline="-25000" dirty="0">
                <a:solidFill>
                  <a:srgbClr val="000000"/>
                </a:solidFill>
                <a:latin typeface="Calibri" panose="020F0502020204030204" pitchFamily="34" charset="0"/>
                <a:cs typeface="Calibri" panose="020F0502020204030204" pitchFamily="34" charset="0"/>
              </a:rPr>
              <a:t> </a:t>
            </a:r>
            <a:r>
              <a:rPr lang="en-US" sz="1400" i="0" dirty="0">
                <a:solidFill>
                  <a:srgbClr val="000000"/>
                </a:solidFill>
                <a:latin typeface="Calibri" panose="020F0502020204030204" pitchFamily="34" charset="0"/>
                <a:cs typeface="Calibri" panose="020F0502020204030204" pitchFamily="34" charset="0"/>
              </a:rPr>
              <a:t>= Coefficient of friction for bulk material on </a:t>
            </a:r>
            <a:r>
              <a:rPr lang="en-US" sz="1400" i="0" dirty="0" smtClean="0">
                <a:solidFill>
                  <a:srgbClr val="000000"/>
                </a:solidFill>
                <a:latin typeface="Calibri" panose="020F0502020204030204" pitchFamily="34" charset="0"/>
                <a:cs typeface="Calibri" panose="020F0502020204030204" pitchFamily="34" charset="0"/>
              </a:rPr>
              <a:t>belt</a:t>
            </a:r>
            <a:endParaRPr lang="en-US" sz="1400" i="0" dirty="0">
              <a:solidFill>
                <a:srgbClr val="000000"/>
              </a:solidFill>
              <a:latin typeface="Calibri" panose="020F0502020204030204" pitchFamily="34" charset="0"/>
              <a:cs typeface="Calibri" panose="020F0502020204030204" pitchFamily="34" charset="0"/>
            </a:endParaRPr>
          </a:p>
          <a:p>
            <a:pPr>
              <a:spcBef>
                <a:spcPts val="0"/>
              </a:spcBef>
              <a:spcAft>
                <a:spcPts val="1200"/>
              </a:spcAft>
              <a:defRPr/>
            </a:pPr>
            <a:r>
              <a:rPr lang="en-US" sz="1400" b="1" i="0" dirty="0">
                <a:solidFill>
                  <a:srgbClr val="000000"/>
                </a:solidFill>
                <a:latin typeface="Calibri" panose="020F0502020204030204" pitchFamily="34" charset="0"/>
                <a:cs typeface="Calibri" panose="020F0502020204030204" pitchFamily="34" charset="0"/>
              </a:rPr>
              <a:t>N</a:t>
            </a:r>
            <a:r>
              <a:rPr lang="en-US" sz="1400" i="0" dirty="0">
                <a:solidFill>
                  <a:srgbClr val="000000"/>
                </a:solidFill>
                <a:latin typeface="Calibri" panose="020F0502020204030204" pitchFamily="34" charset="0"/>
                <a:cs typeface="Calibri" panose="020F0502020204030204" pitchFamily="34" charset="0"/>
              </a:rPr>
              <a:t> = Normal lineal hugging load exerted by the top </a:t>
            </a:r>
            <a:r>
              <a:rPr lang="en-US" sz="1400" i="0" dirty="0" smtClean="0">
                <a:solidFill>
                  <a:srgbClr val="000000"/>
                </a:solidFill>
                <a:latin typeface="Calibri" panose="020F0502020204030204" pitchFamily="34" charset="0"/>
                <a:cs typeface="Calibri" panose="020F0502020204030204" pitchFamily="34" charset="0"/>
              </a:rPr>
              <a:t>belt</a:t>
            </a:r>
            <a:endParaRPr lang="en-US" sz="1400" i="0" dirty="0">
              <a:solidFill>
                <a:srgbClr val="000000"/>
              </a:solidFill>
              <a:latin typeface="Calibri" panose="020F0502020204030204" pitchFamily="34" charset="0"/>
              <a:cs typeface="Calibri" panose="020F0502020204030204" pitchFamily="34" charset="0"/>
            </a:endParaRPr>
          </a:p>
          <a:p>
            <a:pPr>
              <a:spcBef>
                <a:spcPts val="0"/>
              </a:spcBef>
              <a:spcAft>
                <a:spcPts val="1200"/>
              </a:spcAft>
              <a:defRPr/>
            </a:pPr>
            <a:r>
              <a:rPr lang="en-US" sz="1400" b="1" i="0" dirty="0">
                <a:solidFill>
                  <a:srgbClr val="000000"/>
                </a:solidFill>
                <a:latin typeface="Calibri" panose="020F0502020204030204" pitchFamily="34" charset="0"/>
                <a:cs typeface="Calibri" panose="020F0502020204030204" pitchFamily="34" charset="0"/>
              </a:rPr>
              <a:t>Wm</a:t>
            </a:r>
            <a:r>
              <a:rPr lang="en-US" sz="1400" i="0" dirty="0">
                <a:solidFill>
                  <a:srgbClr val="000000"/>
                </a:solidFill>
                <a:latin typeface="Calibri" panose="020F0502020204030204" pitchFamily="34" charset="0"/>
                <a:cs typeface="Calibri" panose="020F0502020204030204" pitchFamily="34" charset="0"/>
              </a:rPr>
              <a:t> = Lineal weight of bulk material</a:t>
            </a:r>
            <a:endParaRPr lang="en-US" sz="1400" i="0" dirty="0">
              <a:solidFill>
                <a:srgbClr val="000000"/>
              </a:solidFill>
              <a:latin typeface="Calibri" panose="020F0502020204030204" pitchFamily="34" charset="0"/>
              <a:cs typeface="Calibri" panose="020F0502020204030204" pitchFamily="34" charset="0"/>
            </a:endParaRPr>
          </a:p>
        </p:txBody>
      </p:sp>
      <p:pic>
        <p:nvPicPr>
          <p:cNvPr id="20485" name="Picture 6" descr="E:\Advertising\Publications\Beltcon\Beltcon-14 Aug 2007\Steep Conv with Cover Belt Photo.jpg"/>
          <p:cNvPicPr>
            <a:picLocks noChangeAspect="1" noChangeArrowheads="1"/>
          </p:cNvPicPr>
          <p:nvPr/>
        </p:nvPicPr>
        <p:blipFill>
          <a:blip r:embed="rId1" cstate="screen"/>
          <a:srcRect/>
          <a:stretch>
            <a:fillRect/>
          </a:stretch>
        </p:blipFill>
        <p:spPr bwMode="auto">
          <a:xfrm>
            <a:off x="266700" y="4142105"/>
            <a:ext cx="3288030" cy="2447925"/>
          </a:xfrm>
          <a:prstGeom prst="rect">
            <a:avLst/>
          </a:prstGeom>
          <a:noFill/>
          <a:ln w="9525">
            <a:noFill/>
            <a:miter lim="800000"/>
            <a:headEnd/>
            <a:tailEnd/>
          </a:ln>
        </p:spPr>
      </p:pic>
      <p:pic>
        <p:nvPicPr>
          <p:cNvPr id="3" name="Picture 2" descr="Picture2"/>
          <p:cNvPicPr>
            <a:picLocks noChangeAspect="1"/>
          </p:cNvPicPr>
          <p:nvPr/>
        </p:nvPicPr>
        <p:blipFill>
          <a:blip r:embed="rId2"/>
          <a:srcRect r="27440"/>
          <a:stretch>
            <a:fillRect/>
          </a:stretch>
        </p:blipFill>
        <p:spPr>
          <a:xfrm>
            <a:off x="266700" y="1019810"/>
            <a:ext cx="5154295" cy="3122295"/>
          </a:xfrm>
          <a:prstGeom prst="rect">
            <a:avLst/>
          </a:prstGeom>
        </p:spPr>
      </p:pic>
      <p:sp>
        <p:nvSpPr>
          <p:cNvPr id="5" name="Rectangle 3"/>
          <p:cNvSpPr>
            <a:spLocks noChangeArrowheads="1"/>
          </p:cNvSpPr>
          <p:nvPr/>
        </p:nvSpPr>
        <p:spPr bwMode="auto">
          <a:xfrm>
            <a:off x="635" y="676910"/>
            <a:ext cx="9143365" cy="457200"/>
          </a:xfrm>
          <a:prstGeom prst="rect">
            <a:avLst/>
          </a:prstGeom>
          <a:noFill/>
          <a:ln w="9525">
            <a:noFill/>
            <a:miter lim="800000"/>
          </a:ln>
        </p:spPr>
        <p:txBody>
          <a:bodyPr lIns="92075" tIns="46038" rIns="92075" bIns="46038"/>
          <a:p>
            <a:pPr algn="ctr">
              <a:spcBef>
                <a:spcPct val="20000"/>
              </a:spcBef>
              <a:buClr>
                <a:schemeClr val="accent1"/>
              </a:buClr>
              <a:buSzPct val="75000"/>
              <a:buFont typeface="Monotype Sorts" pitchFamily="2" charset="2"/>
              <a:buNone/>
              <a:defRPr/>
            </a:pPr>
            <a:r>
              <a:rPr lang="en-US" sz="1600" b="1" i="0" dirty="0">
                <a:solidFill>
                  <a:srgbClr val="245D28"/>
                </a:solidFill>
                <a:latin typeface="Calibri" panose="020F0502020204030204" pitchFamily="34" charset="0"/>
                <a:cs typeface="Calibri" panose="020F0502020204030204" pitchFamily="34" charset="0"/>
              </a:rPr>
              <a:t>SANDWICH BELT MODEL #1</a:t>
            </a:r>
            <a:endParaRPr lang="en-US" sz="1600" b="1" i="0" dirty="0">
              <a:solidFill>
                <a:srgbClr val="245D28"/>
              </a:solidFill>
              <a:latin typeface="Calibri" panose="020F0502020204030204" pitchFamily="34" charset="0"/>
              <a:cs typeface="Calibri" panose="020F0502020204030204" pitchFamily="34" charset="0"/>
            </a:endParaRPr>
          </a:p>
        </p:txBody>
      </p:sp>
      <p:pic>
        <p:nvPicPr>
          <p:cNvPr id="6" name="Picture 5" descr="Picture8"/>
          <p:cNvPicPr>
            <a:picLocks noChangeAspect="1"/>
          </p:cNvPicPr>
          <p:nvPr/>
        </p:nvPicPr>
        <p:blipFill>
          <a:blip r:embed="rId3"/>
          <a:stretch>
            <a:fillRect/>
          </a:stretch>
        </p:blipFill>
        <p:spPr>
          <a:xfrm>
            <a:off x="3716020" y="4023995"/>
            <a:ext cx="3442335" cy="2408555"/>
          </a:xfrm>
          <a:prstGeom prst="rect">
            <a:avLst/>
          </a:prstGeom>
        </p:spPr>
      </p:pic>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151765"/>
            <a:ext cx="9144635" cy="568325"/>
          </a:xfrm>
          <a:prstGeom prst="rect">
            <a:avLst/>
          </a:prstGeom>
          <a:noFill/>
          <a:ln w="9525">
            <a:noFill/>
            <a:miter lim="800000"/>
          </a:ln>
        </p:spPr>
        <p:txBody>
          <a:bodyPr/>
          <a:lstStyle/>
          <a:p>
            <a:pPr marL="342900" indent="-342900" algn="ctr">
              <a:spcBef>
                <a:spcPct val="20000"/>
              </a:spcBef>
              <a:defRPr/>
            </a:pPr>
            <a:r>
              <a:rPr lang="en-US" sz="3200" i="0" dirty="0">
                <a:solidFill>
                  <a:srgbClr val="B22028"/>
                </a:solidFill>
                <a:latin typeface="Times New Roman" panose="02020603050405020304" pitchFamily="18" charset="0"/>
                <a:cs typeface="Times New Roman" panose="02020603050405020304" pitchFamily="18" charset="0"/>
              </a:rPr>
              <a:t>LOOP BELTS OF THE 1970s</a:t>
            </a:r>
            <a:endParaRPr lang="en-US" sz="3200" i="0" dirty="0" smtClean="0">
              <a:solidFill>
                <a:srgbClr val="B22028"/>
              </a:solidFill>
              <a:latin typeface="Times New Roman" panose="02020603050405020304" pitchFamily="18" charset="0"/>
              <a:cs typeface="Times New Roman" panose="02020603050405020304" pitchFamily="18" charset="0"/>
            </a:endParaRPr>
          </a:p>
        </p:txBody>
      </p:sp>
      <p:pic>
        <p:nvPicPr>
          <p:cNvPr id="6" name="Picture 7" descr="Loop Belt Photo"/>
          <p:cNvPicPr>
            <a:picLocks noChangeAspect="1" noChangeArrowheads="1"/>
          </p:cNvPicPr>
          <p:nvPr/>
        </p:nvPicPr>
        <p:blipFill>
          <a:blip r:embed="rId1" cstate="screen">
            <a:grayscl/>
          </a:blip>
          <a:srcRect/>
          <a:stretch>
            <a:fillRect/>
          </a:stretch>
        </p:blipFill>
        <p:spPr bwMode="auto">
          <a:xfrm>
            <a:off x="649605" y="1189355"/>
            <a:ext cx="3744595" cy="4918075"/>
          </a:xfrm>
          <a:prstGeom prst="rect">
            <a:avLst/>
          </a:prstGeom>
          <a:noFill/>
          <a:ln w="9525">
            <a:noFill/>
            <a:miter lim="800000"/>
            <a:headEnd/>
            <a:tailEnd/>
          </a:ln>
        </p:spPr>
      </p:pic>
      <p:grpSp>
        <p:nvGrpSpPr>
          <p:cNvPr id="7" name="Group 4"/>
          <p:cNvGrpSpPr/>
          <p:nvPr/>
        </p:nvGrpSpPr>
        <p:grpSpPr bwMode="auto">
          <a:xfrm>
            <a:off x="6193155" y="1303020"/>
            <a:ext cx="1819275" cy="1243965"/>
            <a:chOff x="960" y="1778"/>
            <a:chExt cx="1704" cy="1449"/>
          </a:xfrm>
          <a:solidFill>
            <a:srgbClr val="000000">
              <a:alpha val="0"/>
            </a:srgbClr>
          </a:solidFill>
        </p:grpSpPr>
        <p:pic>
          <p:nvPicPr>
            <p:cNvPr id="8" name="Picture 5"/>
            <p:cNvPicPr>
              <a:picLocks noChangeAspect="1" noChangeArrowheads="1"/>
            </p:cNvPicPr>
            <p:nvPr/>
          </p:nvPicPr>
          <p:blipFill>
            <a:blip r:embed="rId2" cstate="screen"/>
            <a:srcRect l="8493" t="40550" r="82852" b="47099"/>
            <a:stretch>
              <a:fillRect/>
            </a:stretch>
          </p:blipFill>
          <p:spPr bwMode="auto">
            <a:xfrm>
              <a:off x="960" y="1778"/>
              <a:ext cx="1704" cy="1449"/>
            </a:xfrm>
            <a:prstGeom prst="rect">
              <a:avLst/>
            </a:prstGeom>
            <a:grpFill/>
            <a:ln w="25400">
              <a:noFill/>
              <a:miter lim="800000"/>
              <a:headEnd type="none" w="sm" len="sm"/>
              <a:tailEnd type="none" w="sm" len="sm"/>
            </a:ln>
          </p:spPr>
        </p:pic>
        <p:pic>
          <p:nvPicPr>
            <p:cNvPr id="9" name="Picture 6"/>
            <p:cNvPicPr>
              <a:picLocks noChangeAspect="1" noChangeArrowheads="1"/>
            </p:cNvPicPr>
            <p:nvPr/>
          </p:nvPicPr>
          <p:blipFill>
            <a:blip r:embed="rId3" cstate="screen"/>
            <a:srcRect r="91667"/>
            <a:stretch>
              <a:fillRect/>
            </a:stretch>
          </p:blipFill>
          <p:spPr bwMode="auto">
            <a:xfrm>
              <a:off x="1968" y="2484"/>
              <a:ext cx="672" cy="504"/>
            </a:xfrm>
            <a:prstGeom prst="rect">
              <a:avLst/>
            </a:prstGeom>
            <a:grpFill/>
            <a:ln w="12700">
              <a:noFill/>
              <a:miter lim="800000"/>
              <a:headEnd type="none" w="sm" len="sm"/>
              <a:tailEnd type="none" w="sm" len="sm"/>
            </a:ln>
          </p:spPr>
        </p:pic>
      </p:grpSp>
      <p:sp>
        <p:nvSpPr>
          <p:cNvPr id="10" name="Rectangle 3"/>
          <p:cNvSpPr txBox="1">
            <a:spLocks noChangeArrowheads="1"/>
          </p:cNvSpPr>
          <p:nvPr/>
        </p:nvSpPr>
        <p:spPr bwMode="auto">
          <a:xfrm>
            <a:off x="0" y="720090"/>
            <a:ext cx="9144000" cy="373380"/>
          </a:xfrm>
          <a:prstGeom prst="rect">
            <a:avLst/>
          </a:prstGeom>
          <a:noFill/>
          <a:ln w="9525">
            <a:noFill/>
            <a:miter lim="800000"/>
          </a:ln>
        </p:spPr>
        <p:txBody>
          <a:bodyPr/>
          <a:lstStyle/>
          <a:p>
            <a:pPr algn="ctr">
              <a:spcBef>
                <a:spcPts val="0"/>
              </a:spcBef>
              <a:defRPr/>
            </a:pPr>
            <a:r>
              <a:rPr lang="en-US" sz="1600" b="1" i="0" dirty="0" smtClean="0">
                <a:solidFill>
                  <a:srgbClr val="245D38"/>
                </a:solidFill>
                <a:latin typeface="Calibri" panose="020F0502020204030204" pitchFamily="34" charset="0"/>
                <a:cs typeface="Calibri" panose="020F0502020204030204" pitchFamily="34" charset="0"/>
              </a:rPr>
              <a:t>First </a:t>
            </a:r>
            <a:r>
              <a:rPr lang="en-US" sz="1600" b="1" i="0" dirty="0">
                <a:solidFill>
                  <a:srgbClr val="245D38"/>
                </a:solidFill>
                <a:latin typeface="Calibri" panose="020F0502020204030204" pitchFamily="34" charset="0"/>
                <a:cs typeface="Calibri" panose="020F0502020204030204" pitchFamily="34" charset="0"/>
              </a:rPr>
              <a:t>use of </a:t>
            </a:r>
            <a:r>
              <a:rPr lang="en-US" sz="1600" b="1" i="0" dirty="0" smtClean="0">
                <a:solidFill>
                  <a:srgbClr val="245D38"/>
                </a:solidFill>
                <a:latin typeface="Calibri" panose="020F0502020204030204" pitchFamily="34" charset="0"/>
                <a:cs typeface="Calibri" panose="020F0502020204030204" pitchFamily="34" charset="0"/>
              </a:rPr>
              <a:t>radial </a:t>
            </a:r>
            <a:r>
              <a:rPr lang="en-US" sz="1600" b="1" i="0" dirty="0">
                <a:solidFill>
                  <a:srgbClr val="245D38"/>
                </a:solidFill>
                <a:latin typeface="Calibri" panose="020F0502020204030204" pitchFamily="34" charset="0"/>
                <a:cs typeface="Calibri" panose="020F0502020204030204" pitchFamily="34" charset="0"/>
              </a:rPr>
              <a:t>p</a:t>
            </a:r>
            <a:r>
              <a:rPr lang="en-US" sz="1600" b="1" i="0" dirty="0" smtClean="0">
                <a:solidFill>
                  <a:srgbClr val="245D38"/>
                </a:solidFill>
                <a:latin typeface="Calibri" panose="020F0502020204030204" pitchFamily="34" charset="0"/>
                <a:cs typeface="Calibri" panose="020F0502020204030204" pitchFamily="34" charset="0"/>
              </a:rPr>
              <a:t>ressure </a:t>
            </a:r>
            <a:r>
              <a:rPr lang="en-US" sz="1600" b="1" i="0" dirty="0">
                <a:solidFill>
                  <a:srgbClr val="245D38"/>
                </a:solidFill>
                <a:latin typeface="Calibri" panose="020F0502020204030204" pitchFamily="34" charset="0"/>
                <a:cs typeface="Calibri" panose="020F0502020204030204" pitchFamily="34" charset="0"/>
              </a:rPr>
              <a:t>due to </a:t>
            </a:r>
            <a:r>
              <a:rPr lang="en-US" sz="1600" b="1" i="0" dirty="0" smtClean="0">
                <a:solidFill>
                  <a:srgbClr val="245D38"/>
                </a:solidFill>
                <a:latin typeface="Calibri" panose="020F0502020204030204" pitchFamily="34" charset="0"/>
                <a:cs typeface="Calibri" panose="020F0502020204030204" pitchFamily="34" charset="0"/>
              </a:rPr>
              <a:t>tension </a:t>
            </a:r>
            <a:endParaRPr lang="en-US" sz="1600" b="1" i="0" dirty="0" smtClean="0">
              <a:solidFill>
                <a:srgbClr val="245D38"/>
              </a:solidFill>
              <a:latin typeface="Calibri" panose="020F0502020204030204" pitchFamily="34" charset="0"/>
              <a:cs typeface="Calibri" panose="020F0502020204030204" pitchFamily="34" charset="0"/>
            </a:endParaRPr>
          </a:p>
        </p:txBody>
      </p:sp>
      <p:pic>
        <p:nvPicPr>
          <p:cNvPr id="3" name="Picture 2" descr="Picture10"/>
          <p:cNvPicPr>
            <a:picLocks noChangeAspect="1"/>
          </p:cNvPicPr>
          <p:nvPr/>
        </p:nvPicPr>
        <p:blipFill>
          <a:blip r:embed="rId4"/>
          <a:stretch>
            <a:fillRect/>
          </a:stretch>
        </p:blipFill>
        <p:spPr>
          <a:xfrm>
            <a:off x="4483735" y="2149475"/>
            <a:ext cx="3707130" cy="3811905"/>
          </a:xfrm>
          <a:prstGeom prst="rect">
            <a:avLst/>
          </a:prstGeom>
        </p:spPr>
      </p:pic>
      <p:pic>
        <p:nvPicPr>
          <p:cNvPr id="4" name="Picture 3" descr="Picture9"/>
          <p:cNvPicPr>
            <a:picLocks noChangeAspect="1"/>
          </p:cNvPicPr>
          <p:nvPr/>
        </p:nvPicPr>
        <p:blipFill>
          <a:blip r:embed="rId5"/>
          <a:stretch>
            <a:fillRect/>
          </a:stretch>
        </p:blipFill>
        <p:spPr>
          <a:xfrm>
            <a:off x="4982210" y="3529965"/>
            <a:ext cx="1109980" cy="1319530"/>
          </a:xfrm>
          <a:prstGeom prst="rect">
            <a:avLst/>
          </a:prstGeom>
        </p:spPr>
      </p:pic>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5246370" y="569595"/>
            <a:ext cx="3157220" cy="2345055"/>
          </a:xfrm>
          <a:prstGeom prst="rect">
            <a:avLst/>
          </a:prstGeom>
          <a:noFill/>
          <a:ln w="9525">
            <a:noFill/>
            <a:miter lim="800000"/>
          </a:ln>
        </p:spPr>
        <p:txBody>
          <a:bodyPr/>
          <a:lstStyle/>
          <a:p>
            <a:pPr marL="342900" indent="-342900" algn="l">
              <a:spcBef>
                <a:spcPct val="20000"/>
              </a:spcBef>
              <a:defRPr/>
            </a:pPr>
            <a:r>
              <a:rPr lang="en-US" sz="3100" i="0" dirty="0">
                <a:solidFill>
                  <a:srgbClr val="B22028"/>
                </a:solidFill>
                <a:latin typeface="Times New Roman" panose="02020603050405020304" pitchFamily="18" charset="0"/>
                <a:cs typeface="Times New Roman" panose="02020603050405020304" pitchFamily="18" charset="0"/>
              </a:rPr>
              <a:t>DOS SANTOS </a:t>
            </a:r>
            <a:endParaRPr lang="en-US" sz="3100" i="0" dirty="0">
              <a:solidFill>
                <a:srgbClr val="B22028"/>
              </a:solidFill>
              <a:latin typeface="Times New Roman" panose="02020603050405020304" pitchFamily="18" charset="0"/>
              <a:cs typeface="Times New Roman" panose="02020603050405020304" pitchFamily="18" charset="0"/>
            </a:endParaRPr>
          </a:p>
          <a:p>
            <a:pPr marL="342900" indent="-342900" algn="l">
              <a:spcBef>
                <a:spcPct val="20000"/>
              </a:spcBef>
              <a:defRPr/>
            </a:pPr>
            <a:r>
              <a:rPr lang="en-US" sz="3100" i="0" dirty="0">
                <a:solidFill>
                  <a:srgbClr val="B22028"/>
                </a:solidFill>
                <a:latin typeface="Times New Roman" panose="02020603050405020304" pitchFamily="18" charset="0"/>
                <a:cs typeface="Times New Roman" panose="02020603050405020304" pitchFamily="18" charset="0"/>
              </a:rPr>
              <a:t>SANDWICH </a:t>
            </a:r>
            <a:endParaRPr lang="en-US" sz="3100" i="0" dirty="0">
              <a:solidFill>
                <a:srgbClr val="B22028"/>
              </a:solidFill>
              <a:latin typeface="Times New Roman" panose="02020603050405020304" pitchFamily="18" charset="0"/>
              <a:cs typeface="Times New Roman" panose="02020603050405020304" pitchFamily="18" charset="0"/>
            </a:endParaRPr>
          </a:p>
          <a:p>
            <a:pPr marL="342900" indent="-342900" algn="l">
              <a:spcBef>
                <a:spcPct val="20000"/>
              </a:spcBef>
              <a:defRPr/>
            </a:pPr>
            <a:r>
              <a:rPr lang="en-US" sz="3100" i="0" dirty="0">
                <a:solidFill>
                  <a:srgbClr val="B22028"/>
                </a:solidFill>
                <a:latin typeface="Times New Roman" panose="02020603050405020304" pitchFamily="18" charset="0"/>
                <a:cs typeface="Times New Roman" panose="02020603050405020304" pitchFamily="18" charset="0"/>
              </a:rPr>
              <a:t>BELTS OF THE </a:t>
            </a:r>
            <a:endParaRPr lang="en-US" sz="3100" i="0" dirty="0">
              <a:solidFill>
                <a:srgbClr val="B22028"/>
              </a:solidFill>
              <a:latin typeface="Times New Roman" panose="02020603050405020304" pitchFamily="18" charset="0"/>
              <a:cs typeface="Times New Roman" panose="02020603050405020304" pitchFamily="18" charset="0"/>
            </a:endParaRPr>
          </a:p>
          <a:p>
            <a:pPr marL="342900" indent="-342900" algn="l">
              <a:spcBef>
                <a:spcPct val="20000"/>
              </a:spcBef>
              <a:defRPr/>
            </a:pPr>
            <a:r>
              <a:rPr lang="en-US" sz="3100" i="0" dirty="0">
                <a:solidFill>
                  <a:srgbClr val="B22028"/>
                </a:solidFill>
                <a:latin typeface="Times New Roman" panose="02020603050405020304" pitchFamily="18" charset="0"/>
                <a:cs typeface="Times New Roman" panose="02020603050405020304" pitchFamily="18" charset="0"/>
              </a:rPr>
              <a:t>1980s</a:t>
            </a:r>
            <a:endParaRPr lang="en-US" sz="3100" i="0" dirty="0">
              <a:solidFill>
                <a:srgbClr val="B22028"/>
              </a:solidFill>
              <a:latin typeface="Times New Roman" panose="02020603050405020304" pitchFamily="18" charset="0"/>
              <a:cs typeface="Times New Roman" panose="02020603050405020304" pitchFamily="18" charset="0"/>
            </a:endParaRPr>
          </a:p>
        </p:txBody>
      </p:sp>
      <p:sp>
        <p:nvSpPr>
          <p:cNvPr id="3" name="Rectangle 4"/>
          <p:cNvSpPr>
            <a:spLocks noChangeArrowheads="1"/>
          </p:cNvSpPr>
          <p:nvPr/>
        </p:nvSpPr>
        <p:spPr bwMode="auto">
          <a:xfrm>
            <a:off x="5294630" y="3655695"/>
            <a:ext cx="3415030" cy="2113280"/>
          </a:xfrm>
          <a:prstGeom prst="rect">
            <a:avLst/>
          </a:prstGeom>
          <a:noFill/>
          <a:ln w="9525">
            <a:noFill/>
            <a:miter lim="800000"/>
          </a:ln>
        </p:spPr>
        <p:txBody>
          <a:bodyPr lIns="92075" tIns="46038" rIns="92075" bIns="46038"/>
          <a:lstStyle/>
          <a:p>
            <a:pPr algn="l">
              <a:spcBef>
                <a:spcPct val="20000"/>
              </a:spcBef>
              <a:buClr>
                <a:schemeClr val="accent1"/>
              </a:buClr>
              <a:buSzPct val="75000"/>
              <a:buFont typeface="Monotype Sorts" pitchFamily="2" charset="2"/>
              <a:buNone/>
              <a:defRPr/>
            </a:pPr>
            <a:r>
              <a:rPr lang="en-US" sz="1600" i="0" dirty="0">
                <a:solidFill>
                  <a:srgbClr val="245D28"/>
                </a:solidFill>
                <a:latin typeface="Calibri" panose="020F0502020204030204" pitchFamily="34" charset="0"/>
                <a:cs typeface="Calibri" panose="020F0502020204030204" pitchFamily="34" charset="0"/>
              </a:rPr>
              <a:t>A Sandwich Belt High Angle Conveyor, rationalized in the Conventional Conveyor Technology, will have the operating characteristics of a conventional conveyor:</a:t>
            </a:r>
            <a:endParaRPr lang="en-US" sz="1600" i="0" dirty="0">
              <a:solidFill>
                <a:srgbClr val="245D28"/>
              </a:solidFill>
              <a:latin typeface="Calibri" panose="020F0502020204030204" pitchFamily="34" charset="0"/>
              <a:cs typeface="Calibri" panose="020F0502020204030204" pitchFamily="34" charset="0"/>
            </a:endParaRPr>
          </a:p>
          <a:p>
            <a:pPr marL="285750" indent="-285750" algn="l">
              <a:spcBef>
                <a:spcPct val="20000"/>
              </a:spcBef>
              <a:buClr>
                <a:srgbClr val="245D38"/>
              </a:buClr>
              <a:buSzPct val="75000"/>
              <a:buFont typeface="Arial" panose="020B0604020202020204" pitchFamily="34" charset="0"/>
              <a:buChar char="•"/>
              <a:defRPr/>
            </a:pPr>
            <a:r>
              <a:rPr lang="en-US" sz="1600" i="0" dirty="0">
                <a:solidFill>
                  <a:srgbClr val="245D28"/>
                </a:solidFill>
                <a:latin typeface="Calibri" panose="020F0502020204030204" pitchFamily="34" charset="0"/>
                <a:cs typeface="Calibri" panose="020F0502020204030204" pitchFamily="34" charset="0"/>
              </a:rPr>
              <a:t>High reliability and availability</a:t>
            </a:r>
            <a:endParaRPr lang="en-US" sz="1600" i="0" dirty="0">
              <a:solidFill>
                <a:srgbClr val="245D28"/>
              </a:solidFill>
              <a:latin typeface="Calibri" panose="020F0502020204030204" pitchFamily="34" charset="0"/>
              <a:cs typeface="Calibri" panose="020F0502020204030204" pitchFamily="34" charset="0"/>
            </a:endParaRPr>
          </a:p>
          <a:p>
            <a:pPr marL="285750" indent="-285750" algn="l">
              <a:spcBef>
                <a:spcPct val="20000"/>
              </a:spcBef>
              <a:buClr>
                <a:srgbClr val="245D38"/>
              </a:buClr>
              <a:buSzPct val="75000"/>
              <a:buFont typeface="Arial" panose="020B0604020202020204" pitchFamily="34" charset="0"/>
              <a:buChar char="•"/>
              <a:defRPr/>
            </a:pPr>
            <a:r>
              <a:rPr lang="en-US" sz="1600" i="0" dirty="0">
                <a:solidFill>
                  <a:srgbClr val="245D28"/>
                </a:solidFill>
                <a:latin typeface="Calibri" panose="020F0502020204030204" pitchFamily="34" charset="0"/>
                <a:cs typeface="Calibri" panose="020F0502020204030204" pitchFamily="34" charset="0"/>
              </a:rPr>
              <a:t>Low operating and maintenance</a:t>
            </a:r>
            <a:endParaRPr lang="en-US" sz="1600" i="0" dirty="0">
              <a:solidFill>
                <a:srgbClr val="245D28"/>
              </a:solidFill>
              <a:latin typeface="Calibri" panose="020F0502020204030204" pitchFamily="34" charset="0"/>
              <a:cs typeface="Calibri" panose="020F0502020204030204" pitchFamily="34" charset="0"/>
            </a:endParaRPr>
          </a:p>
          <a:p>
            <a:pPr algn="l">
              <a:spcBef>
                <a:spcPct val="20000"/>
              </a:spcBef>
              <a:buClr>
                <a:schemeClr val="accent1"/>
              </a:buClr>
              <a:buSzPct val="75000"/>
              <a:buFont typeface="Monotype Sorts" pitchFamily="2" charset="2"/>
              <a:buNone/>
              <a:defRPr/>
            </a:pPr>
            <a:endParaRPr lang="en-US" sz="1600" i="0" dirty="0">
              <a:solidFill>
                <a:srgbClr val="245D28"/>
              </a:solidFill>
              <a:latin typeface="Calibri" panose="020F0502020204030204" pitchFamily="34" charset="0"/>
              <a:cs typeface="Calibri" panose="020F0502020204030204" pitchFamily="34" charset="0"/>
            </a:endParaRPr>
          </a:p>
        </p:txBody>
      </p:sp>
      <p:sp>
        <p:nvSpPr>
          <p:cNvPr id="4" name="Rectangle 3"/>
          <p:cNvSpPr txBox="1">
            <a:spLocks noChangeArrowheads="1"/>
          </p:cNvSpPr>
          <p:nvPr/>
        </p:nvSpPr>
        <p:spPr bwMode="auto">
          <a:xfrm>
            <a:off x="5301615" y="3248025"/>
            <a:ext cx="1680845" cy="363220"/>
          </a:xfrm>
          <a:prstGeom prst="rect">
            <a:avLst/>
          </a:prstGeom>
          <a:noFill/>
          <a:ln w="9525">
            <a:noFill/>
            <a:miter lim="800000"/>
          </a:ln>
        </p:spPr>
        <p:txBody>
          <a:bodyPr/>
          <a:p>
            <a:pPr marL="342900" indent="-342900" algn="l">
              <a:spcBef>
                <a:spcPct val="20000"/>
              </a:spcBef>
              <a:defRPr/>
            </a:pPr>
            <a:r>
              <a:rPr lang="en-US" sz="1600" i="0" dirty="0">
                <a:solidFill>
                  <a:srgbClr val="245D28"/>
                </a:solidFill>
                <a:latin typeface="Calibri" panose="020F0502020204030204" pitchFamily="34" charset="0"/>
                <a:cs typeface="Calibri" panose="020F0502020204030204" pitchFamily="34" charset="0"/>
              </a:rPr>
              <a:t>THE PROPHECY</a:t>
            </a:r>
            <a:endParaRPr lang="en-US" sz="1600" i="0" dirty="0">
              <a:solidFill>
                <a:srgbClr val="245D28"/>
              </a:solidFill>
              <a:latin typeface="Calibri" panose="020F0502020204030204" pitchFamily="34" charset="0"/>
              <a:cs typeface="Calibri" panose="020F0502020204030204" pitchFamily="34" charset="0"/>
            </a:endParaRPr>
          </a:p>
        </p:txBody>
      </p:sp>
      <p:pic>
        <p:nvPicPr>
          <p:cNvPr id="11" name="Picture 10" descr="Picture3"/>
          <p:cNvPicPr>
            <a:picLocks noChangeAspect="1"/>
          </p:cNvPicPr>
          <p:nvPr/>
        </p:nvPicPr>
        <p:blipFill>
          <a:blip r:embed="rId1"/>
          <a:stretch>
            <a:fillRect/>
          </a:stretch>
        </p:blipFill>
        <p:spPr>
          <a:xfrm>
            <a:off x="0" y="464185"/>
            <a:ext cx="4873625" cy="5930900"/>
          </a:xfrm>
          <a:prstGeom prst="rect">
            <a:avLst/>
          </a:prstGeom>
        </p:spPr>
      </p:pic>
      <p:cxnSp>
        <p:nvCxnSpPr>
          <p:cNvPr id="12" name="Straight Connector 11"/>
          <p:cNvCxnSpPr/>
          <p:nvPr/>
        </p:nvCxnSpPr>
        <p:spPr>
          <a:xfrm>
            <a:off x="5363845" y="308483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4819649" y="1688992"/>
            <a:ext cx="3825815" cy="4502989"/>
          </a:xfrm>
          <a:prstGeom prst="rect">
            <a:avLst/>
          </a:prstGeom>
          <a:noFill/>
          <a:ln w="9525">
            <a:noFill/>
            <a:miter lim="800000"/>
          </a:ln>
        </p:spPr>
        <p:txBody>
          <a:bodyPr vert="horz" wrap="square" lIns="91440" tIns="0" rIns="91440" bIns="45720" numCol="1" anchor="t" anchorCtr="0" compatLnSpc="1"/>
          <a:lstStyle/>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effectLst/>
                <a:latin typeface="Times New Roman" panose="02020603050405020304" pitchFamily="18" charset="0"/>
                <a:cs typeface="Times New Roman" panose="02020603050405020304" pitchFamily="18" charset="0"/>
              </a:rPr>
              <a:t>Long Overland, High Lift, and High Capacity Conveyors</a:t>
            </a:r>
            <a:r>
              <a:rPr lang="en-US" sz="1600" i="0" dirty="0" smtClean="0">
                <a:latin typeface="+mn-lt"/>
              </a:rPr>
              <a:t> </a:t>
            </a:r>
            <a:r>
              <a:rPr lang="en-US" sz="1600" i="0" dirty="0" smtClean="0">
                <a:solidFill>
                  <a:srgbClr val="245D28"/>
                </a:solidFill>
                <a:latin typeface="Calibri" panose="020F0502020204030204" pitchFamily="34" charset="0"/>
                <a:cs typeface="Calibri" panose="020F0502020204030204" pitchFamily="34" charset="0"/>
              </a:rPr>
              <a:t>- including horizontally curving systems, TBM trailing conveyors</a:t>
            </a:r>
            <a:endParaRPr lang="en-US" sz="1600" i="0" dirty="0" smtClean="0">
              <a:solidFill>
                <a:srgbClr val="245D28"/>
              </a:solidFill>
              <a:latin typeface="Calibri" panose="020F0502020204030204" pitchFamily="34" charset="0"/>
              <a:cs typeface="Calibri" panose="020F0502020204030204" pitchFamily="34" charset="0"/>
            </a:endParaRPr>
          </a:p>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latin typeface="Times New Roman" panose="02020603050405020304" pitchFamily="18" charset="0"/>
                <a:cs typeface="Times New Roman" panose="02020603050405020304" pitchFamily="18" charset="0"/>
              </a:rPr>
              <a:t>High Angle Conveyors</a:t>
            </a:r>
            <a:r>
              <a:rPr lang="en-US" sz="1600" i="0" dirty="0" smtClean="0">
                <a:latin typeface="+mn-lt"/>
              </a:rPr>
              <a:t> </a:t>
            </a:r>
            <a:r>
              <a:rPr lang="en-US" sz="1600" i="0" dirty="0" smtClean="0">
                <a:solidFill>
                  <a:srgbClr val="245D28"/>
                </a:solidFill>
                <a:latin typeface="Calibri" panose="020F0502020204030204" pitchFamily="34" charset="0"/>
                <a:cs typeface="Calibri" panose="020F0502020204030204" pitchFamily="34" charset="0"/>
              </a:rPr>
              <a:t>– world’s foremost authority</a:t>
            </a:r>
            <a:endParaRPr lang="en-US" sz="1600" i="0" dirty="0" smtClean="0">
              <a:solidFill>
                <a:srgbClr val="245D28"/>
              </a:solidFill>
              <a:latin typeface="Calibri" panose="020F0502020204030204" pitchFamily="34" charset="0"/>
              <a:cs typeface="Calibri" panose="020F0502020204030204" pitchFamily="34" charset="0"/>
            </a:endParaRPr>
          </a:p>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latin typeface="Times New Roman" panose="02020603050405020304" pitchFamily="18" charset="0"/>
                <a:cs typeface="Times New Roman" panose="02020603050405020304" pitchFamily="18" charset="0"/>
              </a:rPr>
              <a:t>High Tech Transfers</a:t>
            </a:r>
            <a:r>
              <a:rPr lang="en-US" sz="1600" i="0" dirty="0" smtClean="0">
                <a:latin typeface="+mn-lt"/>
              </a:rPr>
              <a:t> </a:t>
            </a:r>
            <a:r>
              <a:rPr lang="en-US" sz="1600" i="0" dirty="0" smtClean="0">
                <a:solidFill>
                  <a:srgbClr val="245D28"/>
                </a:solidFill>
                <a:latin typeface="Calibri" panose="020F0502020204030204" pitchFamily="34" charset="0"/>
                <a:cs typeface="Calibri" panose="020F0502020204030204" pitchFamily="34" charset="0"/>
              </a:rPr>
              <a:t>– association with M&amp;J/WEBA</a:t>
            </a:r>
            <a:endParaRPr lang="en-US" sz="1600" i="0" u="sng" dirty="0" smtClean="0">
              <a:solidFill>
                <a:srgbClr val="245D28"/>
              </a:solidFill>
              <a:latin typeface="Calibri" panose="020F0502020204030204" pitchFamily="34" charset="0"/>
              <a:cs typeface="Calibri" panose="020F0502020204030204" pitchFamily="34" charset="0"/>
            </a:endParaRPr>
          </a:p>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latin typeface="Times New Roman" panose="02020603050405020304" pitchFamily="18" charset="0"/>
                <a:cs typeface="Times New Roman" panose="02020603050405020304" pitchFamily="18" charset="0"/>
              </a:rPr>
              <a:t>Plant Conveyors</a:t>
            </a:r>
            <a:endParaRPr lang="en-US" sz="1600" i="0" dirty="0" smtClean="0">
              <a:solidFill>
                <a:srgbClr val="B22028"/>
              </a:solidFill>
              <a:latin typeface="Times New Roman" panose="02020603050405020304" pitchFamily="18" charset="0"/>
              <a:cs typeface="Times New Roman" panose="02020603050405020304" pitchFamily="18" charset="0"/>
            </a:endParaRPr>
          </a:p>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latin typeface="Times New Roman" panose="02020603050405020304" pitchFamily="18" charset="0"/>
                <a:cs typeface="Times New Roman" panose="02020603050405020304" pitchFamily="18" charset="0"/>
              </a:rPr>
              <a:t>Heavy Belt Feeders</a:t>
            </a:r>
            <a:endParaRPr lang="en-US" sz="1600" i="0" dirty="0" smtClean="0">
              <a:solidFill>
                <a:srgbClr val="B22028"/>
              </a:solidFill>
              <a:latin typeface="Times New Roman" panose="02020603050405020304" pitchFamily="18" charset="0"/>
              <a:cs typeface="Times New Roman" panose="02020603050405020304" pitchFamily="18" charset="0"/>
            </a:endParaRPr>
          </a:p>
          <a:p>
            <a:pPr marL="285750" marR="0" lvl="0" indent="-285750" defTabSz="914400" latinLnBrk="0">
              <a:spcBef>
                <a:spcPts val="0"/>
              </a:spcBef>
              <a:spcAft>
                <a:spcPts val="1200"/>
              </a:spcAft>
              <a:buClr>
                <a:srgbClr val="006633"/>
              </a:buClr>
              <a:buSzPct val="100000"/>
              <a:buFont typeface="Arial" panose="020B0604020202020204" pitchFamily="34" charset="0"/>
              <a:buChar char="•"/>
              <a:defRPr/>
            </a:pPr>
            <a:r>
              <a:rPr lang="en-US" sz="1600" i="0" dirty="0" smtClean="0">
                <a:solidFill>
                  <a:srgbClr val="B22028"/>
                </a:solidFill>
                <a:latin typeface="Times New Roman" panose="02020603050405020304" pitchFamily="18" charset="0"/>
                <a:cs typeface="Times New Roman" panose="02020603050405020304" pitchFamily="18" charset="0"/>
              </a:rPr>
              <a:t>Booster Drives</a:t>
            </a:r>
            <a:r>
              <a:rPr lang="en-US" sz="1600" i="0" u="sng" dirty="0" smtClean="0">
                <a:solidFill>
                  <a:srgbClr val="B22028"/>
                </a:solidFill>
                <a:latin typeface="Times New Roman" panose="02020603050405020304" pitchFamily="18" charset="0"/>
                <a:cs typeface="Times New Roman" panose="02020603050405020304" pitchFamily="18" charset="0"/>
              </a:rPr>
              <a:t> </a:t>
            </a:r>
            <a:r>
              <a:rPr lang="en-US" sz="1600" i="0" dirty="0" smtClean="0">
                <a:solidFill>
                  <a:srgbClr val="245D28"/>
                </a:solidFill>
                <a:latin typeface="Calibri" panose="020F0502020204030204" pitchFamily="34" charset="0"/>
                <a:cs typeface="Calibri" panose="020F0502020204030204" pitchFamily="34" charset="0"/>
              </a:rPr>
              <a:t>– able to convey great lengths with modest belt strength</a:t>
            </a:r>
            <a:endParaRPr lang="en-US" sz="1600" i="0" u="sng" dirty="0" smtClean="0">
              <a:solidFill>
                <a:srgbClr val="245D28"/>
              </a:solidFill>
              <a:latin typeface="Calibri" panose="020F0502020204030204" pitchFamily="34" charset="0"/>
              <a:cs typeface="Calibri" panose="020F0502020204030204" pitchFamily="34" charset="0"/>
            </a:endParaRPr>
          </a:p>
        </p:txBody>
      </p:sp>
      <p:pic>
        <p:nvPicPr>
          <p:cNvPr id="6" name="Conv Conveyor pic" descr="E:\Advertising\PressReleases\Pictures for DSI Article\IMG_2836.jpg"/>
          <p:cNvPicPr>
            <a:picLocks noChangeAspect="1" noChangeArrowheads="1"/>
          </p:cNvPicPr>
          <p:nvPr/>
        </p:nvPicPr>
        <p:blipFill>
          <a:blip r:embed="rId1" cstate="print"/>
          <a:srcRect/>
          <a:stretch>
            <a:fillRect/>
          </a:stretch>
        </p:blipFill>
        <p:spPr bwMode="auto">
          <a:xfrm>
            <a:off x="828118" y="1625600"/>
            <a:ext cx="3634741" cy="4846320"/>
          </a:xfrm>
          <a:prstGeom prst="rect">
            <a:avLst/>
          </a:prstGeom>
          <a:noFill/>
          <a:ln w="9525">
            <a:noFill/>
            <a:miter lim="800000"/>
            <a:headEnd/>
            <a:tailEnd/>
          </a:ln>
        </p:spPr>
      </p:pic>
      <p:sp>
        <p:nvSpPr>
          <p:cNvPr id="7" name="Text Box 5"/>
          <p:cNvSpPr txBox="1">
            <a:spLocks noChangeArrowheads="1"/>
          </p:cNvSpPr>
          <p:nvPr/>
        </p:nvSpPr>
        <p:spPr bwMode="auto">
          <a:xfrm>
            <a:off x="0" y="266700"/>
            <a:ext cx="9144000" cy="1076325"/>
          </a:xfrm>
          <a:prstGeom prst="rect">
            <a:avLst/>
          </a:prstGeom>
          <a:noFill/>
          <a:ln w="12700">
            <a:noFill/>
            <a:miter lim="800000"/>
            <a:headEnd type="none" w="sm" len="sm"/>
            <a:tailEnd type="none" w="sm" len="sm"/>
          </a:ln>
          <a:effectLst/>
        </p:spPr>
        <p:txBody>
          <a:bodyPr wrap="square">
            <a:spAutoFit/>
          </a:bodyPr>
          <a:lstStyle/>
          <a:p>
            <a:pPr algn="ctr" latinLnBrk="0">
              <a:spcBef>
                <a:spcPts val="0"/>
              </a:spcBef>
              <a:defRPr/>
            </a:pPr>
            <a:r>
              <a:rPr lang="en-US" sz="3200" i="0" dirty="0" smtClean="0">
                <a:solidFill>
                  <a:srgbClr val="B22028"/>
                </a:solidFill>
                <a:latin typeface="Times New Roman" panose="02020603050405020304" pitchFamily="18" charset="0"/>
                <a:cs typeface="Times New Roman" panose="02020603050405020304" pitchFamily="18" charset="0"/>
              </a:rPr>
              <a:t>MATERIALS HANDLING AND </a:t>
            </a:r>
            <a:endParaRPr lang="en-US" sz="3200" i="0" dirty="0" smtClean="0">
              <a:solidFill>
                <a:srgbClr val="B22028"/>
              </a:solidFill>
              <a:latin typeface="Times New Roman" panose="02020603050405020304" pitchFamily="18" charset="0"/>
              <a:cs typeface="Times New Roman" panose="02020603050405020304" pitchFamily="18" charset="0"/>
            </a:endParaRPr>
          </a:p>
          <a:p>
            <a:pPr algn="ctr" latinLnBrk="0">
              <a:spcBef>
                <a:spcPts val="0"/>
              </a:spcBef>
              <a:defRPr/>
            </a:pPr>
            <a:r>
              <a:rPr lang="en-US" sz="3200" i="0" dirty="0" smtClean="0">
                <a:solidFill>
                  <a:srgbClr val="B22028"/>
                </a:solidFill>
                <a:latin typeface="Times New Roman" panose="02020603050405020304" pitchFamily="18" charset="0"/>
                <a:cs typeface="Times New Roman" panose="02020603050405020304" pitchFamily="18" charset="0"/>
              </a:rPr>
              <a:t>ENGINEERING SPECIALISTS</a:t>
            </a:r>
            <a:endParaRPr lang="en-US" sz="3200" i="0" dirty="0" smtClean="0">
              <a:solidFill>
                <a:srgbClr val="B22028"/>
              </a:solidFill>
              <a:latin typeface="Times New Roman" panose="02020603050405020304" pitchFamily="18" charset="0"/>
              <a:cs typeface="Times New Roman" panose="02020603050405020304" pitchFamily="18" charset="0"/>
            </a:endParaRPr>
          </a:p>
        </p:txBody>
      </p:sp>
      <p:grpSp>
        <p:nvGrpSpPr>
          <p:cNvPr id="15" name="HT xfer graphics"/>
          <p:cNvGrpSpPr/>
          <p:nvPr/>
        </p:nvGrpSpPr>
        <p:grpSpPr>
          <a:xfrm>
            <a:off x="829333" y="1678076"/>
            <a:ext cx="3614298" cy="4752341"/>
            <a:chOff x="8881133" y="-138024"/>
            <a:chExt cx="3614298" cy="4752341"/>
          </a:xfrm>
        </p:grpSpPr>
        <p:pic>
          <p:nvPicPr>
            <p:cNvPr id="12" name="Picture 5" descr="10"/>
            <p:cNvPicPr>
              <a:picLocks noChangeAspect="1" noChangeArrowheads="1"/>
            </p:cNvPicPr>
            <p:nvPr/>
          </p:nvPicPr>
          <p:blipFill>
            <a:blip r:embed="rId2" cstate="print"/>
            <a:srcRect/>
            <a:stretch>
              <a:fillRect/>
            </a:stretch>
          </p:blipFill>
          <p:spPr>
            <a:xfrm>
              <a:off x="10603806" y="-138024"/>
              <a:ext cx="1891625" cy="2377440"/>
            </a:xfrm>
            <a:prstGeom prst="rect">
              <a:avLst/>
            </a:prstGeom>
            <a:noFill/>
          </p:spPr>
        </p:pic>
        <p:pic>
          <p:nvPicPr>
            <p:cNvPr id="13" name="Picture 6" descr="01"/>
            <p:cNvPicPr>
              <a:picLocks noChangeAspect="1" noChangeArrowheads="1"/>
            </p:cNvPicPr>
            <p:nvPr/>
          </p:nvPicPr>
          <p:blipFill>
            <a:blip r:embed="rId3" cstate="print"/>
            <a:srcRect/>
            <a:stretch>
              <a:fillRect/>
            </a:stretch>
          </p:blipFill>
          <p:spPr bwMode="auto">
            <a:xfrm>
              <a:off x="8982732" y="2236877"/>
              <a:ext cx="3415477" cy="2377440"/>
            </a:xfrm>
            <a:prstGeom prst="rect">
              <a:avLst/>
            </a:prstGeom>
            <a:noFill/>
            <a:ln w="9525">
              <a:noFill/>
              <a:miter lim="800000"/>
              <a:headEnd/>
              <a:tailEnd/>
            </a:ln>
          </p:spPr>
        </p:pic>
        <p:pic>
          <p:nvPicPr>
            <p:cNvPr id="14" name="Picture 7" descr="Jwaneng Superflow"/>
            <p:cNvPicPr>
              <a:picLocks noChangeAspect="1" noChangeArrowheads="1"/>
            </p:cNvPicPr>
            <p:nvPr/>
          </p:nvPicPr>
          <p:blipFill>
            <a:blip r:embed="rId4" cstate="print"/>
            <a:srcRect/>
            <a:stretch>
              <a:fillRect/>
            </a:stretch>
          </p:blipFill>
          <p:spPr bwMode="auto">
            <a:xfrm>
              <a:off x="8881133" y="-138023"/>
              <a:ext cx="1709312" cy="2377440"/>
            </a:xfrm>
            <a:prstGeom prst="rect">
              <a:avLst/>
            </a:prstGeom>
            <a:noFill/>
            <a:ln w="9525">
              <a:noFill/>
              <a:miter lim="800000"/>
              <a:headEnd/>
              <a:tailEnd/>
            </a:ln>
          </p:spPr>
        </p:pic>
      </p:grpSp>
      <p:grpSp>
        <p:nvGrpSpPr>
          <p:cNvPr id="22" name="HT xfer pics"/>
          <p:cNvGrpSpPr/>
          <p:nvPr/>
        </p:nvGrpSpPr>
        <p:grpSpPr>
          <a:xfrm>
            <a:off x="930979" y="1727200"/>
            <a:ext cx="3430201" cy="4673600"/>
            <a:chOff x="10011479" y="-279400"/>
            <a:chExt cx="3430201" cy="4673600"/>
          </a:xfrm>
        </p:grpSpPr>
        <p:grpSp>
          <p:nvGrpSpPr>
            <p:cNvPr id="20" name="Group 19"/>
            <p:cNvGrpSpPr/>
            <p:nvPr/>
          </p:nvGrpSpPr>
          <p:grpSpPr>
            <a:xfrm>
              <a:off x="10011479" y="-279400"/>
              <a:ext cx="3430201" cy="4618990"/>
              <a:chOff x="10938579" y="38100"/>
              <a:chExt cx="3430201" cy="4618990"/>
            </a:xfrm>
          </p:grpSpPr>
          <p:pic>
            <p:nvPicPr>
              <p:cNvPr id="16" name="Picture 4" descr="P1310029"/>
              <p:cNvPicPr>
                <a:picLocks noChangeAspect="1" noChangeArrowheads="1"/>
              </p:cNvPicPr>
              <p:nvPr/>
            </p:nvPicPr>
            <p:blipFill>
              <a:blip r:embed="rId5" cstate="print"/>
              <a:srcRect/>
              <a:stretch>
                <a:fillRect/>
              </a:stretch>
            </p:blipFill>
            <p:spPr bwMode="auto">
              <a:xfrm rot="292061">
                <a:off x="10938579" y="71363"/>
                <a:ext cx="1783080" cy="2377440"/>
              </a:xfrm>
              <a:prstGeom prst="rect">
                <a:avLst/>
              </a:prstGeom>
              <a:noFill/>
              <a:ln w="9525">
                <a:noFill/>
                <a:miter lim="800000"/>
                <a:headEnd/>
                <a:tailEnd/>
              </a:ln>
            </p:spPr>
          </p:pic>
          <p:pic>
            <p:nvPicPr>
              <p:cNvPr id="19" name="Picture 7" descr="P1310037"/>
              <p:cNvPicPr>
                <a:picLocks noChangeAspect="1" noChangeArrowheads="1"/>
              </p:cNvPicPr>
              <p:nvPr/>
            </p:nvPicPr>
            <p:blipFill>
              <a:blip r:embed="rId6" cstate="print"/>
              <a:srcRect/>
              <a:stretch>
                <a:fillRect/>
              </a:stretch>
            </p:blipFill>
            <p:spPr>
              <a:xfrm>
                <a:off x="12585700" y="38100"/>
                <a:ext cx="1783080" cy="2377440"/>
              </a:xfrm>
              <a:prstGeom prst="rect">
                <a:avLst/>
              </a:prstGeom>
              <a:noFill/>
            </p:spPr>
          </p:pic>
          <p:pic>
            <p:nvPicPr>
              <p:cNvPr id="17" name="Picture 5" descr="P1310030"/>
              <p:cNvPicPr>
                <a:picLocks noChangeAspect="1" noChangeArrowheads="1"/>
              </p:cNvPicPr>
              <p:nvPr/>
            </p:nvPicPr>
            <p:blipFill>
              <a:blip r:embed="rId7" cstate="print"/>
              <a:srcRect/>
              <a:stretch>
                <a:fillRect/>
              </a:stretch>
            </p:blipFill>
            <p:spPr>
              <a:xfrm>
                <a:off x="11010900" y="2279650"/>
                <a:ext cx="3169920" cy="2377440"/>
              </a:xfrm>
              <a:prstGeom prst="rect">
                <a:avLst/>
              </a:prstGeom>
              <a:noFill/>
            </p:spPr>
          </p:pic>
        </p:grpSp>
        <p:sp>
          <p:nvSpPr>
            <p:cNvPr id="21" name="Rectangle 3"/>
            <p:cNvSpPr txBox="1">
              <a:spLocks noChangeArrowheads="1"/>
            </p:cNvSpPr>
            <p:nvPr/>
          </p:nvSpPr>
          <p:spPr bwMode="auto">
            <a:xfrm>
              <a:off x="10071100" y="3327400"/>
              <a:ext cx="3200400" cy="1066800"/>
            </a:xfrm>
            <a:prstGeom prst="rect">
              <a:avLst/>
            </a:prstGeom>
            <a:noFill/>
            <a:ln w="9525">
              <a:noFill/>
              <a:miter lim="800000"/>
            </a:ln>
          </p:spPr>
          <p:txBody>
            <a:bodyPr vert="horz" wrap="square" lIns="91440" tIns="45720" rIns="91440" bIns="45720" numCol="1" anchor="t" anchorCtr="0" compatLnSpc="1"/>
            <a:lstStyle/>
            <a:p>
              <a:pPr marL="0" marR="0" lvl="0" indent="0" defTabSz="914400" rtl="0" eaLnBrk="0" fontAlgn="base" latinLnBrk="0" hangingPunct="0">
                <a:lnSpc>
                  <a:spcPct val="100000"/>
                </a:lnSpc>
                <a:spcBef>
                  <a:spcPct val="0"/>
                </a:spcBef>
                <a:spcAft>
                  <a:spcPct val="0"/>
                </a:spcAft>
                <a:buClrTx/>
                <a:buSzTx/>
                <a:buFontTx/>
                <a:buNone/>
                <a:defRPr/>
              </a:pPr>
              <a:r>
                <a:rPr kumimoji="0" lang="en-US" sz="2400" b="0" i="0" u="sng" strike="noStrike" kern="1200" cap="none" spc="0" normalizeH="0" baseline="0" noProof="0" dirty="0" smtClean="0">
                  <a:ln>
                    <a:noFill/>
                  </a:ln>
                  <a:solidFill>
                    <a:schemeClr val="bg1"/>
                  </a:solidFill>
                  <a:effectLst/>
                  <a:uLnTx/>
                  <a:uFillTx/>
                  <a:latin typeface="+mn-lt"/>
                  <a:ea typeface="+mj-ea"/>
                  <a:cs typeface="+mj-cs"/>
                </a:rPr>
                <a:t>WEBA Cascade</a:t>
              </a:r>
              <a:br>
                <a:rPr kumimoji="0" lang="en-US" sz="2400" b="0" i="0" u="sng" strike="noStrike" kern="1200" cap="none" spc="0" normalizeH="0" baseline="0" noProof="0" dirty="0" smtClean="0">
                  <a:ln>
                    <a:noFill/>
                  </a:ln>
                  <a:solidFill>
                    <a:schemeClr val="bg1"/>
                  </a:solidFill>
                  <a:effectLst/>
                  <a:uLnTx/>
                  <a:uFillTx/>
                  <a:latin typeface="+mn-lt"/>
                  <a:ea typeface="+mj-ea"/>
                  <a:cs typeface="+mj-cs"/>
                </a:rPr>
              </a:br>
              <a:r>
                <a:rPr kumimoji="0" lang="en-US" sz="1800" b="0" i="0" u="none" strike="noStrike" kern="1200" cap="none" spc="0" normalizeH="0" baseline="0" noProof="0" dirty="0" smtClean="0">
                  <a:ln>
                    <a:noFill/>
                  </a:ln>
                  <a:solidFill>
                    <a:schemeClr val="bg1"/>
                  </a:solidFill>
                  <a:effectLst/>
                  <a:uLnTx/>
                  <a:uFillTx/>
                  <a:latin typeface="+mn-lt"/>
                  <a:ea typeface="+mj-ea"/>
                  <a:cs typeface="+mj-cs"/>
                </a:rPr>
                <a:t>Transferring Coal at more than 9000 t/h</a:t>
              </a:r>
              <a:endParaRPr kumimoji="0" lang="en-US" sz="1800" b="0" i="0" u="sng" strike="noStrike" kern="1200" cap="none" spc="0" normalizeH="0" baseline="0" noProof="0" dirty="0" smtClean="0">
                <a:ln>
                  <a:noFill/>
                </a:ln>
                <a:solidFill>
                  <a:schemeClr val="bg1"/>
                </a:solidFill>
                <a:effectLst/>
                <a:uLnTx/>
                <a:uFillTx/>
                <a:latin typeface="+mn-lt"/>
                <a:ea typeface="+mj-ea"/>
                <a:cs typeface="+mj-cs"/>
              </a:endParaRPr>
            </a:p>
          </p:txBody>
        </p:sp>
      </p:grpSp>
      <p:pic>
        <p:nvPicPr>
          <p:cNvPr id="26" name="Sandwich pic" descr="GA2"/>
          <p:cNvPicPr>
            <a:picLocks noChangeAspect="1" noChangeArrowheads="1"/>
          </p:cNvPicPr>
          <p:nvPr/>
        </p:nvPicPr>
        <p:blipFill>
          <a:blip r:embed="rId8" cstate="screen"/>
          <a:srcRect/>
          <a:stretch>
            <a:fillRect/>
          </a:stretch>
        </p:blipFill>
        <p:spPr bwMode="auto">
          <a:xfrm>
            <a:off x="673100" y="1661558"/>
            <a:ext cx="3941255" cy="4754880"/>
          </a:xfrm>
          <a:prstGeom prst="rect">
            <a:avLst/>
          </a:prstGeom>
          <a:noFill/>
          <a:ln w="9525">
            <a:solidFill>
              <a:srgbClr val="000000"/>
            </a:solidFill>
            <a:miter lim="800000"/>
            <a:headEnd/>
            <a:tailEnd/>
          </a:ln>
        </p:spPr>
      </p:pic>
      <p:pic>
        <p:nvPicPr>
          <p:cNvPr id="29" name="Booster drives pic" descr="Booster Drives Schemes"/>
          <p:cNvPicPr>
            <a:picLocks noChangeAspect="1" noChangeArrowheads="1"/>
          </p:cNvPicPr>
          <p:nvPr/>
        </p:nvPicPr>
        <p:blipFill>
          <a:blip r:embed="rId9" cstate="print"/>
          <a:srcRect/>
          <a:stretch>
            <a:fillRect/>
          </a:stretch>
        </p:blipFill>
        <p:spPr bwMode="auto">
          <a:xfrm>
            <a:off x="546100" y="1803400"/>
            <a:ext cx="4108155" cy="4572000"/>
          </a:xfrm>
          <a:prstGeom prst="rect">
            <a:avLst/>
          </a:prstGeom>
          <a:noFill/>
          <a:ln w="9525">
            <a:noFill/>
            <a:miter lim="800000"/>
            <a:headEnd/>
            <a:tailEnd/>
          </a:ln>
        </p:spPr>
      </p:pic>
      <p:sp>
        <p:nvSpPr>
          <p:cNvPr id="24" name="Rectangles 23"/>
          <p:cNvSpPr/>
          <p:nvPr/>
        </p:nvSpPr>
        <p:spPr>
          <a:xfrm>
            <a:off x="0" y="6794500"/>
            <a:ext cx="338666" cy="635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
                                        </p:tgtEl>
                                      </p:cBhvr>
                                    </p:animEffect>
                                    <p:set>
                                      <p:cBhvr>
                                        <p:cTn id="15" dur="1" fill="hold">
                                          <p:stCondLst>
                                            <p:cond delay="1999"/>
                                          </p:stCondLst>
                                        </p:cTn>
                                        <p:tgtEl>
                                          <p:spTgt spid="6"/>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dissolve">
                                      <p:cBhvr>
                                        <p:cTn id="18" dur="500"/>
                                        <p:tgtEl>
                                          <p:spTgt spid="10">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26"/>
                                        </p:tgtEl>
                                      </p:cBhvr>
                                    </p:animEffect>
                                    <p:set>
                                      <p:cBhvr>
                                        <p:cTn id="26" dur="1" fill="hold">
                                          <p:stCondLst>
                                            <p:cond delay="1999"/>
                                          </p:stCondLst>
                                        </p:cTn>
                                        <p:tgtEl>
                                          <p:spTgt spid="2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dissolve">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animEffect transition="in" filter="dissolve">
                                      <p:cBhvr>
                                        <p:cTn id="45" dur="500"/>
                                        <p:tgtEl>
                                          <p:spTgt spid="10">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0">
                                            <p:txEl>
                                              <p:pRg st="4" end="4"/>
                                            </p:txEl>
                                          </p:spTgt>
                                        </p:tgtEl>
                                        <p:attrNameLst>
                                          <p:attrName>style.visibility</p:attrName>
                                        </p:attrNameLst>
                                      </p:cBhvr>
                                      <p:to>
                                        <p:strVal val="visible"/>
                                      </p:to>
                                    </p:set>
                                    <p:animEffect transition="in" filter="dissolve">
                                      <p:cBhvr>
                                        <p:cTn id="50" dur="500"/>
                                        <p:tgtEl>
                                          <p:spTgt spid="1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000"/>
                                        <p:tgtEl>
                                          <p:spTgt spid="22"/>
                                        </p:tgtEl>
                                      </p:cBhvr>
                                    </p:animEffect>
                                    <p:set>
                                      <p:cBhvr>
                                        <p:cTn id="55" dur="1" fill="hold">
                                          <p:stCondLst>
                                            <p:cond delay="1999"/>
                                          </p:stCondLst>
                                        </p:cTn>
                                        <p:tgtEl>
                                          <p:spTgt spid="22"/>
                                        </p:tgtEl>
                                        <p:attrNameLst>
                                          <p:attrName>style.visibility</p:attrName>
                                        </p:attrNameLst>
                                      </p:cBhvr>
                                      <p:to>
                                        <p:strVal val="hidden"/>
                                      </p:to>
                                    </p:set>
                                  </p:childTnLst>
                                </p:cTn>
                              </p:par>
                              <p:par>
                                <p:cTn id="56" presetID="9" presetClass="entr" presetSubtype="0" fill="hold" grpId="0" nodeType="withEffect">
                                  <p:stCondLst>
                                    <p:cond delay="0"/>
                                  </p:stCondLst>
                                  <p:childTnLst>
                                    <p:set>
                                      <p:cBhvr>
                                        <p:cTn id="57" dur="1" fill="hold">
                                          <p:stCondLst>
                                            <p:cond delay="0"/>
                                          </p:stCondLst>
                                        </p:cTn>
                                        <p:tgtEl>
                                          <p:spTgt spid="10">
                                            <p:txEl>
                                              <p:pRg st="5" end="5"/>
                                            </p:txEl>
                                          </p:spTgt>
                                        </p:tgtEl>
                                        <p:attrNameLst>
                                          <p:attrName>style.visibility</p:attrName>
                                        </p:attrNameLst>
                                      </p:cBhvr>
                                      <p:to>
                                        <p:strVal val="visible"/>
                                      </p:to>
                                    </p:set>
                                    <p:animEffect transition="in" filter="dissolve">
                                      <p:cBhvr>
                                        <p:cTn id="58" dur="500"/>
                                        <p:tgtEl>
                                          <p:spTgt spid="10">
                                            <p:txEl>
                                              <p:pRg st="5" end="5"/>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04470"/>
            <a:ext cx="9144000" cy="550545"/>
          </a:xfrm>
          <a:prstGeom prst="rect">
            <a:avLst/>
          </a:prstGeom>
          <a:noFill/>
          <a:ln w="9525">
            <a:noFill/>
            <a:miter lim="800000"/>
          </a:ln>
        </p:spPr>
        <p:txBody>
          <a:bodyPr/>
          <a:lstStyle/>
          <a:p>
            <a:pPr marL="342900" indent="-342900" algn="ctr">
              <a:spcBef>
                <a:spcPct val="20000"/>
              </a:spcBef>
              <a:defRPr/>
            </a:pPr>
            <a:r>
              <a:rPr lang="en-US" sz="3200" i="0" dirty="0">
                <a:solidFill>
                  <a:srgbClr val="B22028"/>
                </a:solidFill>
                <a:latin typeface="Times New Roman" panose="02020603050405020304" pitchFamily="18" charset="0"/>
                <a:cs typeface="Times New Roman" panose="02020603050405020304" pitchFamily="18" charset="0"/>
              </a:rPr>
              <a:t>S-SHAPE SANDWICH CONVEYOR</a:t>
            </a:r>
            <a:endParaRPr lang="en-US" sz="3200" i="0" dirty="0">
              <a:solidFill>
                <a:srgbClr val="B22028"/>
              </a:solidFill>
              <a:latin typeface="Times New Roman" panose="02020603050405020304" pitchFamily="18" charset="0"/>
              <a:cs typeface="Times New Roman" panose="02020603050405020304" pitchFamily="18" charset="0"/>
            </a:endParaRPr>
          </a:p>
        </p:txBody>
      </p:sp>
      <p:sp>
        <p:nvSpPr>
          <p:cNvPr id="3" name="Rectangle 3"/>
          <p:cNvSpPr txBox="1">
            <a:spLocks noChangeArrowheads="1"/>
          </p:cNvSpPr>
          <p:nvPr/>
        </p:nvSpPr>
        <p:spPr bwMode="auto">
          <a:xfrm>
            <a:off x="0" y="642620"/>
            <a:ext cx="9144000" cy="353060"/>
          </a:xfrm>
          <a:prstGeom prst="rect">
            <a:avLst/>
          </a:prstGeom>
          <a:noFill/>
          <a:ln w="9525">
            <a:noFill/>
            <a:miter lim="800000"/>
          </a:ln>
        </p:spPr>
        <p:txBody>
          <a:bodyPr/>
          <a:p>
            <a:pPr marL="342900" indent="-342900" algn="ctr">
              <a:spcBef>
                <a:spcPct val="20000"/>
              </a:spcBef>
              <a:defRPr/>
            </a:pPr>
            <a:r>
              <a:rPr lang="en-US" sz="1600" b="1" i="0" dirty="0">
                <a:solidFill>
                  <a:srgbClr val="245D38"/>
                </a:solidFill>
                <a:latin typeface="Calibri" panose="020F0502020204030204" pitchFamily="34" charset="0"/>
                <a:cs typeface="Calibri" panose="020F0502020204030204" pitchFamily="34" charset="0"/>
              </a:rPr>
              <a:t>SCHEMATIC</a:t>
            </a:r>
            <a:endParaRPr lang="en-US" sz="1600" b="1" i="0" dirty="0">
              <a:solidFill>
                <a:srgbClr val="245D38"/>
              </a:solidFill>
              <a:latin typeface="Calibri" panose="020F0502020204030204" pitchFamily="34" charset="0"/>
              <a:cs typeface="Calibri" panose="020F0502020204030204" pitchFamily="34" charset="0"/>
            </a:endParaRPr>
          </a:p>
        </p:txBody>
      </p:sp>
      <p:pic>
        <p:nvPicPr>
          <p:cNvPr id="8" name="Picture 7" descr="Picture5"/>
          <p:cNvPicPr>
            <a:picLocks noChangeAspect="1"/>
          </p:cNvPicPr>
          <p:nvPr/>
        </p:nvPicPr>
        <p:blipFill>
          <a:blip r:embed="rId1"/>
          <a:stretch>
            <a:fillRect/>
          </a:stretch>
        </p:blipFill>
        <p:spPr>
          <a:xfrm>
            <a:off x="990600" y="1309370"/>
            <a:ext cx="7162800" cy="4827905"/>
          </a:xfrm>
          <a:prstGeom prst="rect">
            <a:avLst/>
          </a:prstGeom>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71780"/>
            <a:ext cx="9144000" cy="601345"/>
          </a:xfrm>
          <a:prstGeom prst="rect">
            <a:avLst/>
          </a:prstGeom>
          <a:noFill/>
          <a:ln w="9525">
            <a:noFill/>
            <a:miter lim="800000"/>
          </a:ln>
        </p:spPr>
        <p:txBody>
          <a:bodyPr/>
          <a:lstStyle/>
          <a:p>
            <a:pPr marL="342900" indent="-342900" algn="ctr">
              <a:spcBef>
                <a:spcPct val="20000"/>
              </a:spcBef>
              <a:defRPr/>
            </a:pPr>
            <a:r>
              <a:rPr lang="en-US" sz="3200" i="0" dirty="0">
                <a:solidFill>
                  <a:srgbClr val="B22028"/>
                </a:solidFill>
                <a:latin typeface="Times New Roman" panose="02020603050405020304" pitchFamily="18" charset="0"/>
                <a:cs typeface="Times New Roman" panose="02020603050405020304" pitchFamily="18" charset="0"/>
              </a:rPr>
              <a:t>SNAKE SANDWICH CONVEYOR</a:t>
            </a:r>
            <a:endParaRPr lang="en-US" sz="3200" i="0" dirty="0">
              <a:solidFill>
                <a:srgbClr val="B22028"/>
              </a:solidFill>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bwMode="auto">
          <a:xfrm>
            <a:off x="0" y="753745"/>
            <a:ext cx="9144000" cy="370840"/>
          </a:xfrm>
          <a:prstGeom prst="rect">
            <a:avLst/>
          </a:prstGeom>
          <a:noFill/>
          <a:ln w="9525">
            <a:noFill/>
            <a:miter lim="800000"/>
          </a:ln>
        </p:spPr>
        <p:txBody>
          <a:bodyPr/>
          <a:p>
            <a:pPr marL="342900" indent="-342900" algn="ctr">
              <a:spcBef>
                <a:spcPct val="20000"/>
              </a:spcBef>
              <a:defRPr/>
            </a:pPr>
            <a:r>
              <a:rPr lang="en-US" sz="1600" b="1" i="0" dirty="0">
                <a:solidFill>
                  <a:srgbClr val="245D38"/>
                </a:solidFill>
                <a:latin typeface="Calibri" panose="020F0502020204030204" pitchFamily="34" charset="0"/>
                <a:cs typeface="Calibri" panose="020F0502020204030204" pitchFamily="34" charset="0"/>
              </a:rPr>
              <a:t>SCHEMATIC</a:t>
            </a:r>
            <a:endParaRPr lang="en-US" sz="1600" b="1" i="0" dirty="0">
              <a:solidFill>
                <a:srgbClr val="245D38"/>
              </a:solidFill>
              <a:latin typeface="Calibri" panose="020F0502020204030204" pitchFamily="34" charset="0"/>
              <a:cs typeface="Calibri" panose="020F0502020204030204" pitchFamily="34" charset="0"/>
            </a:endParaRPr>
          </a:p>
        </p:txBody>
      </p:sp>
      <p:pic>
        <p:nvPicPr>
          <p:cNvPr id="5" name="Picture 4" descr="Picture3"/>
          <p:cNvPicPr>
            <a:picLocks noChangeAspect="1"/>
          </p:cNvPicPr>
          <p:nvPr/>
        </p:nvPicPr>
        <p:blipFill>
          <a:blip r:embed="rId1"/>
          <a:stretch>
            <a:fillRect/>
          </a:stretch>
        </p:blipFill>
        <p:spPr>
          <a:xfrm>
            <a:off x="1124585" y="1354455"/>
            <a:ext cx="4246880" cy="5168900"/>
          </a:xfrm>
          <a:prstGeom prst="rect">
            <a:avLst/>
          </a:prstGeom>
        </p:spPr>
      </p:pic>
      <p:sp>
        <p:nvSpPr>
          <p:cNvPr id="28678" name="Text Box 6"/>
          <p:cNvSpPr txBox="1">
            <a:spLocks noChangeArrowheads="1"/>
          </p:cNvSpPr>
          <p:nvPr/>
        </p:nvSpPr>
        <p:spPr bwMode="auto">
          <a:xfrm>
            <a:off x="487045" y="1354455"/>
            <a:ext cx="2691130" cy="829945"/>
          </a:xfrm>
          <a:prstGeom prst="rect">
            <a:avLst/>
          </a:prstGeom>
          <a:solidFill>
            <a:srgbClr val="FFFFFF"/>
          </a:solidFill>
          <a:ln w="9525">
            <a:noFill/>
            <a:miter lim="800000"/>
          </a:ln>
        </p:spPr>
        <p:txBody>
          <a:bodyPr wrap="square">
            <a:spAutoFit/>
          </a:bodyPr>
          <a:p>
            <a:pPr algn="l">
              <a:spcAft>
                <a:spcPts val="1000"/>
              </a:spcAft>
            </a:pPr>
            <a:r>
              <a:rPr lang="en-US" sz="1600" i="0">
                <a:solidFill>
                  <a:srgbClr val="006633"/>
                </a:solidFill>
                <a:latin typeface="Calibri" panose="020F0502020204030204" pitchFamily="34" charset="0"/>
              </a:rPr>
              <a:t>First disclosure of Snake Sandwich High Angle Conveyor</a:t>
            </a:r>
            <a:endParaRPr lang="en-US" sz="1600" i="0">
              <a:solidFill>
                <a:srgbClr val="006633"/>
              </a:solidFill>
              <a:latin typeface="Calibri" panose="020F0502020204030204" pitchFamily="34" charset="0"/>
            </a:endParaRPr>
          </a:p>
        </p:txBody>
      </p:sp>
      <p:pic>
        <p:nvPicPr>
          <p:cNvPr id="27652" name="Picture 8" descr="GA2"/>
          <p:cNvPicPr>
            <a:picLocks noChangeAspect="1" noChangeArrowheads="1"/>
          </p:cNvPicPr>
          <p:nvPr>
            <p:ph idx="1"/>
          </p:nvPr>
        </p:nvPicPr>
        <p:blipFill>
          <a:blip r:embed="rId2" cstate="screen"/>
          <a:srcRect/>
          <a:stretch>
            <a:fillRect/>
          </a:stretch>
        </p:blipFill>
        <p:spPr bwMode="auto">
          <a:xfrm>
            <a:off x="5839460" y="1558290"/>
            <a:ext cx="2553335" cy="416179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p:cTn id="7" dur="1000" fill="hold"/>
                                        <p:tgtEl>
                                          <p:spTgt spid="27652"/>
                                        </p:tgtEl>
                                        <p:attrNameLst>
                                          <p:attrName>ppt_w</p:attrName>
                                        </p:attrNameLst>
                                      </p:cBhvr>
                                      <p:tavLst>
                                        <p:tav tm="0">
                                          <p:val>
                                            <p:fltVal val="0"/>
                                          </p:val>
                                        </p:tav>
                                        <p:tav tm="100000">
                                          <p:val>
                                            <p:strVal val="#ppt_w"/>
                                          </p:val>
                                        </p:tav>
                                      </p:tavLst>
                                    </p:anim>
                                    <p:anim calcmode="lin" valueType="num">
                                      <p:cBhvr>
                                        <p:cTn id="8" dur="1000" fill="hold"/>
                                        <p:tgtEl>
                                          <p:spTgt spid="27652"/>
                                        </p:tgtEl>
                                        <p:attrNameLst>
                                          <p:attrName>ppt_h</p:attrName>
                                        </p:attrNameLst>
                                      </p:cBhvr>
                                      <p:tavLst>
                                        <p:tav tm="0">
                                          <p:val>
                                            <p:fltVal val="0"/>
                                          </p:val>
                                        </p:tav>
                                        <p:tav tm="100000">
                                          <p:val>
                                            <p:strVal val="#ppt_h"/>
                                          </p:val>
                                        </p:tav>
                                      </p:tavLst>
                                    </p:anim>
                                    <p:animEffect transition="in" filter="fade">
                                      <p:cBhvr>
                                        <p:cTn id="9" dur="1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248920"/>
            <a:ext cx="9144000" cy="533400"/>
          </a:xfrm>
          <a:prstGeom prst="rect">
            <a:avLst/>
          </a:prstGeom>
          <a:noFill/>
          <a:ln w="9525">
            <a:noFill/>
            <a:miter lim="800000"/>
          </a:ln>
        </p:spPr>
        <p:txBody>
          <a:bodyPr/>
          <a:lstStyle/>
          <a:p>
            <a:pPr marL="342900" indent="-342900" algn="ctr">
              <a:spcBef>
                <a:spcPct val="20000"/>
              </a:spcBef>
              <a:defRPr/>
            </a:pPr>
            <a:r>
              <a:rPr lang="en-US" sz="2800" i="0" dirty="0">
                <a:solidFill>
                  <a:srgbClr val="B22028"/>
                </a:solidFill>
                <a:latin typeface="Times New Roman" panose="02020603050405020304" pitchFamily="18" charset="0"/>
                <a:cs typeface="Times New Roman" panose="02020603050405020304" pitchFamily="18" charset="0"/>
              </a:rPr>
              <a:t>MECHANICALLY </a:t>
            </a:r>
            <a:r>
              <a:rPr lang="en-US" sz="2800" i="0" dirty="0" smtClean="0">
                <a:solidFill>
                  <a:srgbClr val="B22028"/>
                </a:solidFill>
                <a:latin typeface="Times New Roman" panose="02020603050405020304" pitchFamily="18" charset="0"/>
                <a:cs typeface="Times New Roman" panose="02020603050405020304" pitchFamily="18" charset="0"/>
              </a:rPr>
              <a:t>PRESSED </a:t>
            </a:r>
            <a:r>
              <a:rPr lang="en-US" sz="2800" i="0" dirty="0">
                <a:solidFill>
                  <a:srgbClr val="B22028"/>
                </a:solidFill>
                <a:latin typeface="Times New Roman" panose="02020603050405020304" pitchFamily="18" charset="0"/>
                <a:cs typeface="Times New Roman" panose="02020603050405020304" pitchFamily="18" charset="0"/>
              </a:rPr>
              <a:t>SANDWICH CONVEYOR </a:t>
            </a:r>
            <a:endParaRPr lang="en-US" sz="2800" i="0" dirty="0">
              <a:solidFill>
                <a:srgbClr val="B22028"/>
              </a:solidFill>
              <a:latin typeface="Times New Roman" panose="02020603050405020304" pitchFamily="18" charset="0"/>
              <a:cs typeface="Times New Roman" panose="02020603050405020304" pitchFamily="18" charset="0"/>
            </a:endParaRPr>
          </a:p>
        </p:txBody>
      </p:sp>
      <p:sp>
        <p:nvSpPr>
          <p:cNvPr id="4" name="Text Box 6"/>
          <p:cNvSpPr txBox="1">
            <a:spLocks noChangeArrowheads="1"/>
          </p:cNvSpPr>
          <p:nvPr/>
        </p:nvSpPr>
        <p:spPr bwMode="auto">
          <a:xfrm>
            <a:off x="647700" y="4813300"/>
            <a:ext cx="2691130" cy="1076325"/>
          </a:xfrm>
          <a:prstGeom prst="rect">
            <a:avLst/>
          </a:prstGeom>
          <a:solidFill>
            <a:srgbClr val="FFFFFF"/>
          </a:solidFill>
          <a:ln w="9525">
            <a:noFill/>
            <a:miter lim="800000"/>
          </a:ln>
        </p:spPr>
        <p:txBody>
          <a:bodyPr wrap="square">
            <a:spAutoFit/>
          </a:bodyPr>
          <a:p>
            <a:pPr algn="l">
              <a:spcAft>
                <a:spcPts val="1000"/>
              </a:spcAft>
            </a:pPr>
            <a:r>
              <a:rPr lang="en-US" sz="1600" i="0">
                <a:solidFill>
                  <a:srgbClr val="006633"/>
                </a:solidFill>
                <a:latin typeface="Calibri" panose="020F0502020204030204" pitchFamily="34" charset="0"/>
              </a:rPr>
              <a:t>First disclosure of Mechanically Pressed Sandwich High Angle Conveyor</a:t>
            </a:r>
            <a:endParaRPr lang="en-US" sz="1600" i="0">
              <a:solidFill>
                <a:srgbClr val="006633"/>
              </a:solidFill>
              <a:latin typeface="Calibri" panose="020F0502020204030204" pitchFamily="34" charset="0"/>
            </a:endParaRPr>
          </a:p>
        </p:txBody>
      </p:sp>
      <p:pic>
        <p:nvPicPr>
          <p:cNvPr id="5" name="Picture 4" descr="Picture6"/>
          <p:cNvPicPr>
            <a:picLocks noChangeAspect="1"/>
          </p:cNvPicPr>
          <p:nvPr/>
        </p:nvPicPr>
        <p:blipFill>
          <a:blip r:embed="rId1"/>
          <a:stretch>
            <a:fillRect/>
          </a:stretch>
        </p:blipFill>
        <p:spPr>
          <a:xfrm>
            <a:off x="591503" y="942340"/>
            <a:ext cx="7960995" cy="5552440"/>
          </a:xfrm>
          <a:prstGeom prst="rect">
            <a:avLst/>
          </a:prstGeom>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695325"/>
            <a:ext cx="9144000" cy="3987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pPr marL="342900" indent="-342900" algn="ctr">
              <a:spcBef>
                <a:spcPct val="20000"/>
              </a:spcBef>
              <a:defRPr/>
            </a:pPr>
            <a:r>
              <a:rPr lang="en-US" sz="1600" b="1" i="0" dirty="0" smtClean="0">
                <a:solidFill>
                  <a:srgbClr val="245D28"/>
                </a:solidFill>
                <a:latin typeface="Calibri" panose="020F0502020204030204" pitchFamily="34" charset="0"/>
                <a:cs typeface="Calibri" panose="020F0502020204030204" pitchFamily="34" charset="0"/>
              </a:rPr>
              <a:t>STEEL CORD BELT SOLUTION</a:t>
            </a:r>
            <a:endParaRPr lang="en-US" sz="1600" b="1" i="0" dirty="0" smtClean="0">
              <a:solidFill>
                <a:srgbClr val="245D28"/>
              </a:solidFill>
              <a:latin typeface="Calibri" panose="020F0502020204030204" pitchFamily="34" charset="0"/>
              <a:cs typeface="Calibri" panose="020F0502020204030204" pitchFamily="34" charset="0"/>
            </a:endParaRPr>
          </a:p>
        </p:txBody>
      </p:sp>
      <p:sp>
        <p:nvSpPr>
          <p:cNvPr id="3" name="Rectangle 3"/>
          <p:cNvSpPr txBox="1">
            <a:spLocks noChangeArrowheads="1"/>
          </p:cNvSpPr>
          <p:nvPr/>
        </p:nvSpPr>
        <p:spPr bwMode="auto">
          <a:xfrm>
            <a:off x="0" y="248920"/>
            <a:ext cx="9144000" cy="533400"/>
          </a:xfrm>
          <a:prstGeom prst="rect">
            <a:avLst/>
          </a:prstGeom>
          <a:noFill/>
          <a:ln w="9525">
            <a:noFill/>
            <a:miter lim="800000"/>
          </a:ln>
        </p:spPr>
        <p:txBody>
          <a:bodyPr/>
          <a:p>
            <a:pPr marL="342900" indent="-342900" algn="ctr">
              <a:spcBef>
                <a:spcPct val="20000"/>
              </a:spcBef>
              <a:defRPr/>
            </a:pPr>
            <a:r>
              <a:rPr lang="en-US" sz="2800" i="0" dirty="0">
                <a:solidFill>
                  <a:srgbClr val="B22028"/>
                </a:solidFill>
                <a:latin typeface="Times New Roman" panose="02020603050405020304" pitchFamily="18" charset="0"/>
                <a:cs typeface="Times New Roman" panose="02020603050405020304" pitchFamily="18" charset="0"/>
              </a:rPr>
              <a:t>MECHANICALLY </a:t>
            </a:r>
            <a:r>
              <a:rPr lang="en-US" sz="2800" i="0" dirty="0" smtClean="0">
                <a:solidFill>
                  <a:srgbClr val="B22028"/>
                </a:solidFill>
                <a:latin typeface="Times New Roman" panose="02020603050405020304" pitchFamily="18" charset="0"/>
                <a:cs typeface="Times New Roman" panose="02020603050405020304" pitchFamily="18" charset="0"/>
              </a:rPr>
              <a:t>PRESSED </a:t>
            </a:r>
            <a:r>
              <a:rPr lang="en-US" sz="2800" i="0" dirty="0">
                <a:solidFill>
                  <a:srgbClr val="B22028"/>
                </a:solidFill>
                <a:latin typeface="Times New Roman" panose="02020603050405020304" pitchFamily="18" charset="0"/>
                <a:cs typeface="Times New Roman" panose="02020603050405020304" pitchFamily="18" charset="0"/>
              </a:rPr>
              <a:t>SANDWICH CONVEYOR </a:t>
            </a:r>
            <a:endParaRPr lang="en-US" sz="2800" i="0" dirty="0">
              <a:solidFill>
                <a:srgbClr val="B22028"/>
              </a:solidFill>
              <a:latin typeface="Times New Roman" panose="02020603050405020304" pitchFamily="18" charset="0"/>
              <a:cs typeface="Times New Roman" panose="02020603050405020304" pitchFamily="18" charset="0"/>
            </a:endParaRPr>
          </a:p>
        </p:txBody>
      </p:sp>
      <p:pic>
        <p:nvPicPr>
          <p:cNvPr id="4" name="Picture 3" descr="Picture12"/>
          <p:cNvPicPr>
            <a:picLocks noChangeAspect="1"/>
          </p:cNvPicPr>
          <p:nvPr/>
        </p:nvPicPr>
        <p:blipFill>
          <a:blip r:embed="rId1"/>
          <a:stretch>
            <a:fillRect/>
          </a:stretch>
        </p:blipFill>
        <p:spPr>
          <a:xfrm>
            <a:off x="1325245" y="1236980"/>
            <a:ext cx="6493510" cy="4734560"/>
          </a:xfrm>
          <a:prstGeom prst="rect">
            <a:avLst/>
          </a:prstGeom>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0" y="311150"/>
            <a:ext cx="9144000" cy="533400"/>
          </a:xfrm>
          <a:prstGeom prst="rect">
            <a:avLst/>
          </a:prstGeom>
          <a:noFill/>
          <a:ln w="9525">
            <a:noFill/>
            <a:miter lim="800000"/>
          </a:ln>
        </p:spPr>
        <p:txBody>
          <a:bodyPr/>
          <a:lstStyle/>
          <a:p>
            <a:pPr marL="342900" indent="-342900" algn="ctr">
              <a:spcBef>
                <a:spcPct val="20000"/>
              </a:spcBef>
              <a:defRPr/>
            </a:pPr>
            <a:r>
              <a:rPr lang="en-US" sz="3200" i="0" dirty="0">
                <a:solidFill>
                  <a:srgbClr val="B22028"/>
                </a:solidFill>
                <a:latin typeface="Times New Roman" panose="02020603050405020304" pitchFamily="18" charset="0"/>
                <a:cs typeface="Times New Roman" panose="02020603050405020304" pitchFamily="18" charset="0"/>
              </a:rPr>
              <a:t>CONTINUITY OF HUGGING PRINCIPLE </a:t>
            </a:r>
            <a:endParaRPr lang="en-US" sz="3200" i="0" dirty="0">
              <a:solidFill>
                <a:srgbClr val="B22028"/>
              </a:solidFill>
              <a:latin typeface="Times New Roman" panose="02020603050405020304" pitchFamily="18" charset="0"/>
              <a:cs typeface="Times New Roman" panose="02020603050405020304" pitchFamily="18" charset="0"/>
            </a:endParaRPr>
          </a:p>
        </p:txBody>
      </p:sp>
      <p:sp>
        <p:nvSpPr>
          <p:cNvPr id="3" name="Rectangle 4"/>
          <p:cNvSpPr>
            <a:spLocks noChangeArrowheads="1"/>
          </p:cNvSpPr>
          <p:nvPr/>
        </p:nvSpPr>
        <p:spPr bwMode="auto">
          <a:xfrm>
            <a:off x="2896870" y="2160905"/>
            <a:ext cx="4928235" cy="514985"/>
          </a:xfrm>
          <a:prstGeom prst="rect">
            <a:avLst/>
          </a:prstGeom>
          <a:noFill/>
          <a:ln w="9525">
            <a:noFill/>
            <a:miter lim="800000"/>
          </a:ln>
        </p:spPr>
        <p:txBody>
          <a:bodyPr wrap="square" lIns="0" tIns="0" rIns="0" bIns="0">
            <a:spAutoFit/>
          </a:bodyPr>
          <a:lstStyle/>
          <a:p>
            <a:pPr>
              <a:lnSpc>
                <a:spcPct val="80000"/>
              </a:lnSpc>
              <a:defRPr/>
            </a:pPr>
            <a:r>
              <a:rPr lang="en-US" sz="1400" i="0" dirty="0">
                <a:solidFill>
                  <a:srgbClr val="245D38"/>
                </a:solidFill>
                <a:latin typeface="Calibri" panose="020F0502020204030204" pitchFamily="34" charset="0"/>
                <a:cs typeface="Calibri" panose="020F0502020204030204" pitchFamily="34" charset="0"/>
              </a:rPr>
              <a:t>Material Hugging Pressure must be continuous and uniform.  It must hug all of the material always, without lapse even at the smallest </a:t>
            </a:r>
            <a:r>
              <a:rPr lang="en-US" sz="1400" i="0" dirty="0" smtClean="0">
                <a:solidFill>
                  <a:srgbClr val="245D38"/>
                </a:solidFill>
                <a:latin typeface="Calibri" panose="020F0502020204030204" pitchFamily="34" charset="0"/>
                <a:cs typeface="Calibri" panose="020F0502020204030204" pitchFamily="34" charset="0"/>
              </a:rPr>
              <a:t>scale.</a:t>
            </a:r>
            <a:endParaRPr lang="en-US" sz="1400" i="0" dirty="0" smtClean="0">
              <a:solidFill>
                <a:srgbClr val="245D38"/>
              </a:solidFill>
              <a:latin typeface="Calibri" panose="020F0502020204030204" pitchFamily="34" charset="0"/>
              <a:cs typeface="Calibri" panose="020F0502020204030204" pitchFamily="34" charset="0"/>
            </a:endParaRPr>
          </a:p>
        </p:txBody>
      </p:sp>
      <p:sp>
        <p:nvSpPr>
          <p:cNvPr id="4" name="Rectangle 5"/>
          <p:cNvSpPr>
            <a:spLocks noChangeArrowheads="1"/>
          </p:cNvSpPr>
          <p:nvPr/>
        </p:nvSpPr>
        <p:spPr bwMode="auto">
          <a:xfrm>
            <a:off x="2896870" y="3444240"/>
            <a:ext cx="4928235" cy="343535"/>
          </a:xfrm>
          <a:prstGeom prst="rect">
            <a:avLst/>
          </a:prstGeom>
          <a:noFill/>
          <a:ln w="9525">
            <a:noFill/>
            <a:miter lim="800000"/>
          </a:ln>
        </p:spPr>
        <p:txBody>
          <a:bodyPr wrap="square" lIns="0" tIns="0" rIns="0" bIns="0">
            <a:spAutoFit/>
          </a:bodyPr>
          <a:lstStyle/>
          <a:p>
            <a:pPr>
              <a:lnSpc>
                <a:spcPct val="80000"/>
              </a:lnSpc>
              <a:defRPr/>
            </a:pPr>
            <a:r>
              <a:rPr lang="en-US" sz="1400" i="0" dirty="0">
                <a:solidFill>
                  <a:srgbClr val="245D38"/>
                </a:solidFill>
                <a:latin typeface="Calibri" panose="020F0502020204030204" pitchFamily="34" charset="0"/>
                <a:cs typeface="Calibri" panose="020F0502020204030204" pitchFamily="34" charset="0"/>
              </a:rPr>
              <a:t>Radial pressure due to </a:t>
            </a:r>
            <a:r>
              <a:rPr lang="en-US" sz="1400" i="0" dirty="0" smtClean="0">
                <a:solidFill>
                  <a:srgbClr val="245D38"/>
                </a:solidFill>
                <a:latin typeface="Calibri" panose="020F0502020204030204" pitchFamily="34" charset="0"/>
                <a:cs typeface="Calibri" panose="020F0502020204030204" pitchFamily="34" charset="0"/>
              </a:rPr>
              <a:t>belt tension </a:t>
            </a:r>
            <a:r>
              <a:rPr lang="en-US" sz="1400" i="0" dirty="0">
                <a:solidFill>
                  <a:srgbClr val="245D38"/>
                </a:solidFill>
                <a:latin typeface="Calibri" panose="020F0502020204030204" pitchFamily="34" charset="0"/>
                <a:cs typeface="Calibri" panose="020F0502020204030204" pitchFamily="34" charset="0"/>
              </a:rPr>
              <a:t>is the ideal </a:t>
            </a:r>
            <a:r>
              <a:rPr lang="en-US" sz="1400" i="0" dirty="0" smtClean="0">
                <a:solidFill>
                  <a:srgbClr val="245D38"/>
                </a:solidFill>
                <a:latin typeface="Calibri" panose="020F0502020204030204" pitchFamily="34" charset="0"/>
                <a:cs typeface="Calibri" panose="020F0502020204030204" pitchFamily="34" charset="0"/>
              </a:rPr>
              <a:t>and natural way </a:t>
            </a:r>
            <a:r>
              <a:rPr lang="en-US" sz="1400" i="0" dirty="0">
                <a:solidFill>
                  <a:srgbClr val="245D38"/>
                </a:solidFill>
                <a:latin typeface="Calibri" panose="020F0502020204030204" pitchFamily="34" charset="0"/>
                <a:cs typeface="Calibri" panose="020F0502020204030204" pitchFamily="34" charset="0"/>
              </a:rPr>
              <a:t>to apply hugging </a:t>
            </a:r>
            <a:r>
              <a:rPr lang="en-US" sz="1400" i="0" dirty="0" smtClean="0">
                <a:solidFill>
                  <a:srgbClr val="245D38"/>
                </a:solidFill>
                <a:latin typeface="Calibri" panose="020F0502020204030204" pitchFamily="34" charset="0"/>
                <a:cs typeface="Calibri" panose="020F0502020204030204" pitchFamily="34" charset="0"/>
              </a:rPr>
              <a:t>pressure.</a:t>
            </a:r>
            <a:endParaRPr lang="en-US" sz="1400" i="0" dirty="0" smtClean="0">
              <a:solidFill>
                <a:srgbClr val="245D38"/>
              </a:solidFill>
              <a:latin typeface="Calibri" panose="020F0502020204030204" pitchFamily="34" charset="0"/>
              <a:cs typeface="Calibri" panose="020F0502020204030204" pitchFamily="34" charset="0"/>
            </a:endParaRPr>
          </a:p>
        </p:txBody>
      </p:sp>
      <p:sp>
        <p:nvSpPr>
          <p:cNvPr id="5" name="Rectangle 5"/>
          <p:cNvSpPr>
            <a:spLocks noChangeArrowheads="1"/>
          </p:cNvSpPr>
          <p:nvPr/>
        </p:nvSpPr>
        <p:spPr bwMode="auto">
          <a:xfrm>
            <a:off x="2896870" y="4723765"/>
            <a:ext cx="4928235" cy="514985"/>
          </a:xfrm>
          <a:prstGeom prst="rect">
            <a:avLst/>
          </a:prstGeom>
          <a:noFill/>
          <a:ln w="9525">
            <a:noFill/>
            <a:miter lim="800000"/>
          </a:ln>
        </p:spPr>
        <p:txBody>
          <a:bodyPr wrap="square" lIns="0" tIns="0" rIns="0" bIns="0">
            <a:spAutoFit/>
          </a:bodyPr>
          <a:lstStyle/>
          <a:p>
            <a:pPr>
              <a:lnSpc>
                <a:spcPct val="80000"/>
              </a:lnSpc>
              <a:defRPr/>
            </a:pPr>
            <a:r>
              <a:rPr lang="en-US" sz="1400" i="0" dirty="0" smtClean="0">
                <a:solidFill>
                  <a:srgbClr val="245D38"/>
                </a:solidFill>
                <a:latin typeface="+mj-lt"/>
              </a:rPr>
              <a:t>Applied pressure through pressing rolls must continuously distribute the pressing load by close spacing and full equalization.  Such is the DSI GPS.</a:t>
            </a:r>
            <a:endParaRPr lang="en-US" sz="1400" i="0" dirty="0" smtClean="0">
              <a:solidFill>
                <a:srgbClr val="245D38"/>
              </a:solidFill>
              <a:latin typeface="+mj-lt"/>
            </a:endParaRPr>
          </a:p>
        </p:txBody>
      </p:sp>
      <p:sp>
        <p:nvSpPr>
          <p:cNvPr id="20" name="Pentagon 19"/>
          <p:cNvSpPr/>
          <p:nvPr/>
        </p:nvSpPr>
        <p:spPr>
          <a:xfrm>
            <a:off x="1882140" y="2115185"/>
            <a:ext cx="688340" cy="463550"/>
          </a:xfrm>
          <a:prstGeom prst="homePlate">
            <a:avLst/>
          </a:prstGeom>
          <a:noFill/>
          <a:ln w="254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p>
            <a:pPr algn="ctr"/>
            <a:endParaRPr lang="en-US"/>
          </a:p>
        </p:txBody>
      </p:sp>
      <p:sp>
        <p:nvSpPr>
          <p:cNvPr id="6" name="Can 5"/>
          <p:cNvSpPr/>
          <p:nvPr/>
        </p:nvSpPr>
        <p:spPr>
          <a:xfrm rot="16200000">
            <a:off x="1981200" y="4449445"/>
            <a:ext cx="481965" cy="755015"/>
          </a:xfrm>
          <a:prstGeom prst="can">
            <a:avLst/>
          </a:prstGeom>
          <a:noFill/>
          <a:ln w="254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p>
            <a:pPr algn="ctr"/>
            <a:endParaRPr lang="en-US"/>
          </a:p>
        </p:txBody>
      </p:sp>
      <p:sp>
        <p:nvSpPr>
          <p:cNvPr id="9" name="Quad Arrow 8"/>
          <p:cNvSpPr/>
          <p:nvPr/>
        </p:nvSpPr>
        <p:spPr>
          <a:xfrm>
            <a:off x="1833245" y="3188335"/>
            <a:ext cx="720725" cy="671830"/>
          </a:xfrm>
          <a:prstGeom prst="quadArrow">
            <a:avLst/>
          </a:prstGeom>
          <a:noFill/>
          <a:ln w="254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p>
            <a:pPr algn="ctr"/>
            <a:endParaRPr lang="en-US"/>
          </a:p>
        </p:txBody>
      </p:sp>
      <p:sp>
        <p:nvSpPr>
          <p:cNvPr id="10" name="Rectangle 4"/>
          <p:cNvSpPr>
            <a:spLocks noChangeArrowheads="1"/>
          </p:cNvSpPr>
          <p:nvPr/>
        </p:nvSpPr>
        <p:spPr bwMode="auto">
          <a:xfrm>
            <a:off x="2896870" y="1918335"/>
            <a:ext cx="4928235" cy="196850"/>
          </a:xfrm>
          <a:prstGeom prst="rect">
            <a:avLst/>
          </a:prstGeom>
          <a:noFill/>
          <a:ln w="9525">
            <a:noFill/>
            <a:miter lim="800000"/>
          </a:ln>
        </p:spPr>
        <p:txBody>
          <a:bodyPr wrap="square" lIns="0" tIns="0" rIns="0" bIns="0">
            <a:spAutoFit/>
          </a:bodyPr>
          <a:p>
            <a:pPr>
              <a:lnSpc>
                <a:spcPct val="80000"/>
              </a:lnSpc>
              <a:defRPr/>
            </a:pPr>
            <a:r>
              <a:rPr lang="en-US" sz="1600" i="0" dirty="0">
                <a:solidFill>
                  <a:srgbClr val="245D38"/>
                </a:solidFill>
                <a:latin typeface="Calibri" panose="020F0502020204030204" pitchFamily="34" charset="0"/>
                <a:cs typeface="Calibri" panose="020F0502020204030204" pitchFamily="34" charset="0"/>
              </a:rPr>
              <a:t>CONTINUOUS &amp; UNIFORM</a:t>
            </a:r>
            <a:endParaRPr lang="en-US" sz="1600" i="0" dirty="0">
              <a:solidFill>
                <a:srgbClr val="245D38"/>
              </a:solidFill>
              <a:latin typeface="Calibri" panose="020F0502020204030204" pitchFamily="34" charset="0"/>
              <a:cs typeface="Calibri" panose="020F0502020204030204" pitchFamily="34" charset="0"/>
            </a:endParaRPr>
          </a:p>
        </p:txBody>
      </p:sp>
      <p:sp>
        <p:nvSpPr>
          <p:cNvPr id="11" name="Rectangle 4"/>
          <p:cNvSpPr>
            <a:spLocks noChangeArrowheads="1"/>
          </p:cNvSpPr>
          <p:nvPr/>
        </p:nvSpPr>
        <p:spPr bwMode="auto">
          <a:xfrm>
            <a:off x="2896870" y="3188335"/>
            <a:ext cx="4928235" cy="196850"/>
          </a:xfrm>
          <a:prstGeom prst="rect">
            <a:avLst/>
          </a:prstGeom>
          <a:noFill/>
          <a:ln w="9525">
            <a:noFill/>
            <a:miter lim="800000"/>
          </a:ln>
        </p:spPr>
        <p:txBody>
          <a:bodyPr wrap="square" lIns="0" tIns="0" rIns="0" bIns="0">
            <a:spAutoFit/>
          </a:bodyPr>
          <a:p>
            <a:pPr>
              <a:lnSpc>
                <a:spcPct val="80000"/>
              </a:lnSpc>
              <a:defRPr/>
            </a:pPr>
            <a:r>
              <a:rPr lang="en-US" sz="1600" i="0" dirty="0">
                <a:solidFill>
                  <a:srgbClr val="245D38"/>
                </a:solidFill>
                <a:latin typeface="Calibri" panose="020F0502020204030204" pitchFamily="34" charset="0"/>
                <a:cs typeface="Calibri" panose="020F0502020204030204" pitchFamily="34" charset="0"/>
              </a:rPr>
              <a:t>RADIAL PRESSURE</a:t>
            </a:r>
            <a:endParaRPr lang="en-US" sz="1600" i="0" dirty="0">
              <a:solidFill>
                <a:srgbClr val="245D38"/>
              </a:solidFill>
              <a:latin typeface="Calibri" panose="020F0502020204030204" pitchFamily="34" charset="0"/>
              <a:cs typeface="Calibri" panose="020F0502020204030204" pitchFamily="34" charset="0"/>
            </a:endParaRPr>
          </a:p>
        </p:txBody>
      </p:sp>
      <p:sp>
        <p:nvSpPr>
          <p:cNvPr id="13" name="Rectangle 4"/>
          <p:cNvSpPr>
            <a:spLocks noChangeArrowheads="1"/>
          </p:cNvSpPr>
          <p:nvPr/>
        </p:nvSpPr>
        <p:spPr bwMode="auto">
          <a:xfrm>
            <a:off x="2896870" y="4479925"/>
            <a:ext cx="4928235" cy="196850"/>
          </a:xfrm>
          <a:prstGeom prst="rect">
            <a:avLst/>
          </a:prstGeom>
          <a:noFill/>
          <a:ln w="9525">
            <a:noFill/>
            <a:miter lim="800000"/>
          </a:ln>
        </p:spPr>
        <p:txBody>
          <a:bodyPr wrap="square" lIns="0" tIns="0" rIns="0" bIns="0">
            <a:spAutoFit/>
          </a:bodyPr>
          <a:p>
            <a:pPr>
              <a:lnSpc>
                <a:spcPct val="80000"/>
              </a:lnSpc>
              <a:defRPr/>
            </a:pPr>
            <a:r>
              <a:rPr lang="en-US" sz="1600" i="0" dirty="0">
                <a:solidFill>
                  <a:srgbClr val="245D38"/>
                </a:solidFill>
                <a:latin typeface="Calibri" panose="020F0502020204030204" pitchFamily="34" charset="0"/>
                <a:cs typeface="Calibri" panose="020F0502020204030204" pitchFamily="34" charset="0"/>
              </a:rPr>
              <a:t>PRESSURE THROUGH PRESSING ROLLS</a:t>
            </a:r>
            <a:endParaRPr lang="en-US" sz="1600" i="0" dirty="0">
              <a:solidFill>
                <a:srgbClr val="245D3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4">
                                            <p:txEl>
                                              <p:pRg st="0" end="0"/>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5">
                                            <p:txEl>
                                              <p:pRg st="0" end="0"/>
                                            </p:txEl>
                                          </p:spTgt>
                                        </p:tgtEl>
                                        <p:attrNameLst>
                                          <p:attrName>ppt_c</p:attrName>
                                        </p:attrNameLst>
                                      </p:cBhvr>
                                      <p:to>
                                        <a:schemeClr val="hlink"/>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0">
                                            <p:txEl>
                                              <p:pRg st="0" end="0"/>
                                            </p:txEl>
                                          </p:spTgt>
                                        </p:tgtEl>
                                        <p:attrNameLst>
                                          <p:attrName>ppt_c</p:attrName>
                                        </p:attrNameLst>
                                      </p:cBhvr>
                                      <p:to>
                                        <a:schemeClr val="hlink"/>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 calcmode="lin" valueType="num">
                                      <p:cBhvr additive="base">
                                        <p:cTn id="3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1">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1">
                                            <p:txEl>
                                              <p:pRg st="0" end="0"/>
                                            </p:txEl>
                                          </p:spTgt>
                                        </p:tgtEl>
                                        <p:attrNameLst>
                                          <p:attrName>ppt_c</p:attrName>
                                        </p:attrNameLst>
                                      </p:cBhvr>
                                      <p:to>
                                        <a:schemeClr val="hlink"/>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 calcmode="lin" valueType="num">
                                      <p:cBhvr additive="base">
                                        <p:cTn id="3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3">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13">
                                            <p:txEl>
                                              <p:pRg st="0" end="0"/>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2" autoUpdateAnimBg="0" build="p"/>
      <p:bldP spid="4" grpId="0" bldLvl="2" autoUpdateAnimBg="0" build="p"/>
      <p:bldP spid="5" grpId="0" bldLvl="2" autoUpdateAnimBg="0" build="p"/>
      <p:bldP spid="10" grpId="0" bldLvl="2" autoUpdateAnimBg="0" build="p"/>
      <p:bldP spid="11" grpId="0" bldLvl="2" autoUpdateAnimBg="0" build="p"/>
      <p:bldP spid="13" grpId="0" bldLvl="2" autoUpdateAnimBg="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sic Prof text"/>
          <p:cNvSpPr>
            <a:spLocks noChangeArrowheads="1"/>
          </p:cNvSpPr>
          <p:nvPr/>
        </p:nvSpPr>
        <p:spPr bwMode="auto">
          <a:xfrm>
            <a:off x="2209800" y="308610"/>
            <a:ext cx="4724400" cy="577215"/>
          </a:xfrm>
          <a:prstGeom prst="rect">
            <a:avLst/>
          </a:prstGeom>
          <a:noFill/>
          <a:ln w="9525">
            <a:noFill/>
            <a:miter lim="800000"/>
          </a:ln>
        </p:spPr>
        <p:txBody>
          <a:bodyPr lIns="92075" tIns="46038" rIns="92075" bIns="46038"/>
          <a:lstStyle/>
          <a:p>
            <a:pPr marL="342900" indent="-342900" algn="ctr">
              <a:spcBef>
                <a:spcPct val="20000"/>
              </a:spcBef>
              <a:buClr>
                <a:schemeClr val="accent1"/>
              </a:buClr>
              <a:buSzPct val="75000"/>
              <a:buFont typeface="Monotype Sorts" pitchFamily="2" charset="2"/>
              <a:buNone/>
              <a:defRPr/>
            </a:pPr>
            <a:r>
              <a:rPr lang="en-US" sz="3200" i="0" dirty="0" smtClean="0">
                <a:solidFill>
                  <a:srgbClr val="006633"/>
                </a:solidFill>
                <a:latin typeface="Times New Roman" panose="02020603050405020304" pitchFamily="18" charset="0"/>
                <a:cs typeface="Times New Roman" panose="02020603050405020304" pitchFamily="18" charset="0"/>
              </a:rPr>
              <a:t>BASIC PROFILES</a:t>
            </a:r>
            <a:endParaRPr lang="en-US" sz="2000" i="0" dirty="0">
              <a:solidFill>
                <a:srgbClr val="000000"/>
              </a:solidFill>
              <a:latin typeface="+mj-lt"/>
            </a:endParaRPr>
          </a:p>
        </p:txBody>
      </p:sp>
      <p:pic>
        <p:nvPicPr>
          <p:cNvPr id="91592" name="Sandwich Bottom"/>
          <p:cNvPicPr>
            <a:picLocks noChangeAspect="1" noChangeArrowheads="1"/>
          </p:cNvPicPr>
          <p:nvPr/>
        </p:nvPicPr>
        <p:blipFill>
          <a:blip r:embed="rId1" cstate="screen">
            <a:clrChange>
              <a:clrFrom>
                <a:srgbClr val="FFFFFF"/>
              </a:clrFrom>
              <a:clrTo>
                <a:srgbClr val="FFFFFF">
                  <a:alpha val="0"/>
                </a:srgbClr>
              </a:clrTo>
            </a:clrChange>
          </a:blip>
          <a:srcRect/>
          <a:stretch>
            <a:fillRect/>
          </a:stretch>
        </p:blipFill>
        <p:spPr bwMode="auto">
          <a:xfrm>
            <a:off x="1391009" y="4552950"/>
            <a:ext cx="5696068" cy="1193800"/>
          </a:xfrm>
          <a:prstGeom prst="rect">
            <a:avLst/>
          </a:prstGeom>
          <a:noFill/>
          <a:ln w="9525">
            <a:noFill/>
            <a:miter lim="800000"/>
            <a:headEnd/>
            <a:tailEnd/>
          </a:ln>
        </p:spPr>
      </p:pic>
      <p:pic>
        <p:nvPicPr>
          <p:cNvPr id="4" name="Sandwich Top"/>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1527057" y="3193259"/>
            <a:ext cx="5601134" cy="1661741"/>
          </a:xfrm>
          <a:prstGeom prst="rect">
            <a:avLst/>
          </a:prstGeom>
          <a:noFill/>
          <a:ln w="9525">
            <a:noFill/>
            <a:miter lim="800000"/>
            <a:headEnd/>
            <a:tailEnd/>
          </a:ln>
        </p:spPr>
      </p:pic>
      <p:pic>
        <p:nvPicPr>
          <p:cNvPr id="5" name="Snake Intermediate"/>
          <p:cNvPicPr>
            <a:picLocks noChangeAspect="1" noChangeArrowheads="1"/>
          </p:cNvPicPr>
          <p:nvPr/>
        </p:nvPicPr>
        <p:blipFill>
          <a:blip r:embed="rId3" cstate="screen">
            <a:clrChange>
              <a:clrFrom>
                <a:srgbClr val="FFFFFF"/>
              </a:clrFrom>
              <a:clrTo>
                <a:srgbClr val="FFFFFF">
                  <a:alpha val="0"/>
                </a:srgbClr>
              </a:clrTo>
            </a:clrChange>
          </a:blip>
          <a:srcRect r="64015"/>
          <a:stretch>
            <a:fillRect/>
          </a:stretch>
        </p:blipFill>
        <p:spPr bwMode="auto">
          <a:xfrm>
            <a:off x="4489452" y="3709988"/>
            <a:ext cx="1206498" cy="2111369"/>
          </a:xfrm>
          <a:prstGeom prst="rect">
            <a:avLst/>
          </a:prstGeom>
          <a:noFill/>
          <a:ln w="9525">
            <a:noFill/>
            <a:miter lim="800000"/>
            <a:headEnd/>
            <a:tailEnd/>
          </a:ln>
        </p:spPr>
      </p:pic>
      <p:pic>
        <p:nvPicPr>
          <p:cNvPr id="7" name="GPS Intermediate"/>
          <p:cNvPicPr>
            <a:picLocks noChangeAspect="1" noChangeArrowheads="1"/>
          </p:cNvPicPr>
          <p:nvPr/>
        </p:nvPicPr>
        <p:blipFill>
          <a:blip r:embed="rId4" cstate="screen">
            <a:clrChange>
              <a:clrFrom>
                <a:srgbClr val="FFFFFF"/>
              </a:clrFrom>
              <a:clrTo>
                <a:srgbClr val="FFFFFF">
                  <a:alpha val="0"/>
                </a:srgbClr>
              </a:clrTo>
            </a:clrChange>
          </a:blip>
          <a:srcRect r="65071"/>
          <a:stretch>
            <a:fillRect/>
          </a:stretch>
        </p:blipFill>
        <p:spPr bwMode="auto">
          <a:xfrm>
            <a:off x="4531128" y="3137685"/>
            <a:ext cx="1193397" cy="2882862"/>
          </a:xfrm>
          <a:prstGeom prst="rect">
            <a:avLst/>
          </a:prstGeom>
          <a:noFill/>
          <a:ln w="9525">
            <a:noFill/>
            <a:miter lim="800000"/>
            <a:headEnd/>
            <a:tailEnd/>
          </a:ln>
        </p:spPr>
      </p:pic>
      <p:pic>
        <p:nvPicPr>
          <p:cNvPr id="8" name="Basic Intermediate"/>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4772025" y="4845050"/>
            <a:ext cx="2374900" cy="901700"/>
          </a:xfrm>
          <a:prstGeom prst="rect">
            <a:avLst/>
          </a:prstGeom>
          <a:noFill/>
          <a:ln w="9525">
            <a:noFill/>
            <a:miter lim="800000"/>
            <a:headEnd/>
            <a:tailEnd/>
          </a:ln>
        </p:spPr>
      </p:pic>
      <p:pic>
        <p:nvPicPr>
          <p:cNvPr id="9" name="Basic Curve 1 bottom"/>
          <p:cNvPicPr>
            <a:picLocks noChangeAspect="1" noChangeArrowheads="1"/>
          </p:cNvPicPr>
          <p:nvPr/>
        </p:nvPicPr>
        <p:blipFill>
          <a:blip r:embed="rId6" cstate="screen">
            <a:clrChange>
              <a:clrFrom>
                <a:srgbClr val="FFFFFF"/>
              </a:clrFrom>
              <a:clrTo>
                <a:srgbClr val="FFFFFF">
                  <a:alpha val="0"/>
                </a:srgbClr>
              </a:clrTo>
            </a:clrChange>
          </a:blip>
          <a:srcRect/>
          <a:stretch>
            <a:fillRect/>
          </a:stretch>
        </p:blipFill>
        <p:spPr bwMode="auto">
          <a:xfrm>
            <a:off x="4608511" y="5114925"/>
            <a:ext cx="203200" cy="508003"/>
          </a:xfrm>
          <a:prstGeom prst="rect">
            <a:avLst/>
          </a:prstGeom>
          <a:noFill/>
          <a:ln w="9525">
            <a:noFill/>
            <a:miter lim="800000"/>
            <a:headEnd/>
            <a:tailEnd/>
          </a:ln>
        </p:spPr>
      </p:pic>
      <p:pic>
        <p:nvPicPr>
          <p:cNvPr id="10" name="Basic Curve 1 top"/>
          <p:cNvPicPr>
            <a:picLocks noChangeAspect="1" noChangeArrowheads="1"/>
          </p:cNvPicPr>
          <p:nvPr/>
        </p:nvPicPr>
        <p:blipFill>
          <a:blip r:embed="rId7" cstate="screen">
            <a:clrChange>
              <a:clrFrom>
                <a:srgbClr val="FFFFFF"/>
              </a:clrFrom>
              <a:clrTo>
                <a:srgbClr val="FFFFFF">
                  <a:alpha val="0"/>
                </a:srgbClr>
              </a:clrTo>
            </a:clrChange>
          </a:blip>
          <a:srcRect/>
          <a:stretch>
            <a:fillRect/>
          </a:stretch>
        </p:blipFill>
        <p:spPr bwMode="auto">
          <a:xfrm>
            <a:off x="4607241" y="4874419"/>
            <a:ext cx="203200" cy="240506"/>
          </a:xfrm>
          <a:prstGeom prst="rect">
            <a:avLst/>
          </a:prstGeom>
          <a:noFill/>
          <a:ln w="9525">
            <a:noFill/>
            <a:miter lim="800000"/>
            <a:headEnd/>
            <a:tailEnd/>
          </a:ln>
        </p:spPr>
      </p:pic>
      <p:pic>
        <p:nvPicPr>
          <p:cNvPr id="11" name="Snake picture" descr="GA2"/>
          <p:cNvPicPr>
            <a:picLocks noChangeAspect="1" noChangeArrowheads="1"/>
          </p:cNvPicPr>
          <p:nvPr/>
        </p:nvPicPr>
        <p:blipFill>
          <a:blip r:embed="rId8" cstate="screen"/>
          <a:srcRect/>
          <a:stretch>
            <a:fillRect/>
          </a:stretch>
        </p:blipFill>
        <p:spPr bwMode="auto">
          <a:xfrm>
            <a:off x="809625" y="2101850"/>
            <a:ext cx="1045029" cy="2743200"/>
          </a:xfrm>
          <a:prstGeom prst="rect">
            <a:avLst/>
          </a:prstGeom>
          <a:noFill/>
          <a:ln w="9525">
            <a:noFill/>
            <a:miter lim="800000"/>
            <a:headEnd/>
            <a:tailEnd/>
          </a:ln>
        </p:spPr>
      </p:pic>
      <p:pic>
        <p:nvPicPr>
          <p:cNvPr id="12" name="GPS picture" descr="E:\ProjectsDSI\W10037\Photos20Feb02\P2200067.JPG"/>
          <p:cNvPicPr>
            <a:picLocks noChangeAspect="1" noChangeArrowheads="1"/>
          </p:cNvPicPr>
          <p:nvPr/>
        </p:nvPicPr>
        <p:blipFill>
          <a:blip r:embed="rId9" cstate="screen"/>
          <a:srcRect/>
          <a:stretch>
            <a:fillRect/>
          </a:stretch>
        </p:blipFill>
        <p:spPr bwMode="auto">
          <a:xfrm>
            <a:off x="7127621" y="3933825"/>
            <a:ext cx="1822704" cy="1752600"/>
          </a:xfrm>
          <a:prstGeom prst="rect">
            <a:avLst/>
          </a:prstGeom>
          <a:noFill/>
        </p:spPr>
      </p:pic>
      <p:sp>
        <p:nvSpPr>
          <p:cNvPr id="13" name="Ext Prof text"/>
          <p:cNvSpPr>
            <a:spLocks noChangeArrowheads="1"/>
          </p:cNvSpPr>
          <p:nvPr/>
        </p:nvSpPr>
        <p:spPr bwMode="auto">
          <a:xfrm>
            <a:off x="2209800" y="308610"/>
            <a:ext cx="4724400" cy="567690"/>
          </a:xfrm>
          <a:prstGeom prst="rect">
            <a:avLst/>
          </a:prstGeom>
          <a:noFill/>
          <a:ln w="9525">
            <a:noFill/>
            <a:miter lim="800000"/>
          </a:ln>
        </p:spPr>
        <p:txBody>
          <a:bodyPr lIns="92075" tIns="46038" rIns="92075" bIns="46038"/>
          <a:lstStyle/>
          <a:p>
            <a:pPr marL="342900" indent="-342900" algn="ctr">
              <a:spcBef>
                <a:spcPct val="20000"/>
              </a:spcBef>
              <a:buClr>
                <a:schemeClr val="accent1"/>
              </a:buClr>
              <a:buSzPct val="75000"/>
              <a:buFont typeface="Monotype Sorts" pitchFamily="2" charset="2"/>
              <a:buNone/>
              <a:defRPr/>
            </a:pPr>
            <a:r>
              <a:rPr lang="en-US" sz="3200" i="0" dirty="0" smtClean="0">
                <a:solidFill>
                  <a:srgbClr val="B22028"/>
                </a:solidFill>
                <a:latin typeface="Times New Roman" panose="02020603050405020304" pitchFamily="18" charset="0"/>
                <a:cs typeface="Times New Roman" panose="02020603050405020304" pitchFamily="18" charset="0"/>
              </a:rPr>
              <a:t>EXTENDED PROFILES</a:t>
            </a:r>
            <a:endParaRPr lang="en-US" sz="2000" i="0" dirty="0">
              <a:solidFill>
                <a:srgbClr val="000000"/>
              </a:solidFill>
              <a:latin typeface="+mj-lt"/>
            </a:endParaRPr>
          </a:p>
        </p:txBody>
      </p:sp>
      <p:sp>
        <p:nvSpPr>
          <p:cNvPr id="14" name="Snake text"/>
          <p:cNvSpPr>
            <a:spLocks noChangeArrowheads="1"/>
          </p:cNvSpPr>
          <p:nvPr/>
        </p:nvSpPr>
        <p:spPr bwMode="auto">
          <a:xfrm>
            <a:off x="759460" y="1623695"/>
            <a:ext cx="1095375" cy="431800"/>
          </a:xfrm>
          <a:prstGeom prst="rect">
            <a:avLst/>
          </a:prstGeom>
          <a:noFill/>
          <a:ln w="9525">
            <a:noFill/>
            <a:miter lim="800000"/>
          </a:ln>
        </p:spPr>
        <p:txBody>
          <a:bodyPr lIns="92075" tIns="46038" rIns="92075" bIns="46038"/>
          <a:lstStyle/>
          <a:p>
            <a:pPr marL="342900" indent="-342900" algn="ctr">
              <a:spcBef>
                <a:spcPct val="20000"/>
              </a:spcBef>
              <a:buClr>
                <a:schemeClr val="accent1"/>
              </a:buClr>
              <a:buSzPct val="75000"/>
              <a:buFont typeface="Monotype Sorts" pitchFamily="2" charset="2"/>
              <a:buNone/>
              <a:defRPr/>
            </a:pPr>
            <a:r>
              <a:rPr lang="en-US" sz="2000" i="0" dirty="0" smtClean="0">
                <a:solidFill>
                  <a:srgbClr val="006633"/>
                </a:solidFill>
                <a:latin typeface="Calibri" panose="020F0502020204030204" pitchFamily="34" charset="0"/>
                <a:cs typeface="Calibri" panose="020F0502020204030204" pitchFamily="34" charset="0"/>
              </a:rPr>
              <a:t>SNAKE</a:t>
            </a:r>
            <a:endParaRPr lang="en-US" sz="2000" i="0" dirty="0" smtClean="0">
              <a:solidFill>
                <a:srgbClr val="006633"/>
              </a:solidFill>
              <a:latin typeface="Calibri" panose="020F0502020204030204" pitchFamily="34" charset="0"/>
              <a:cs typeface="Calibri" panose="020F0502020204030204" pitchFamily="34" charset="0"/>
            </a:endParaRPr>
          </a:p>
        </p:txBody>
      </p:sp>
      <p:sp>
        <p:nvSpPr>
          <p:cNvPr id="15" name="GPS text"/>
          <p:cNvSpPr>
            <a:spLocks noChangeArrowheads="1"/>
          </p:cNvSpPr>
          <p:nvPr/>
        </p:nvSpPr>
        <p:spPr bwMode="auto">
          <a:xfrm>
            <a:off x="7146925" y="3502025"/>
            <a:ext cx="1781175" cy="431800"/>
          </a:xfrm>
          <a:prstGeom prst="rect">
            <a:avLst/>
          </a:prstGeom>
          <a:noFill/>
          <a:ln w="9525">
            <a:noFill/>
            <a:miter lim="800000"/>
          </a:ln>
        </p:spPr>
        <p:txBody>
          <a:bodyPr lIns="92075" tIns="46038" rIns="92075" bIns="46038"/>
          <a:lstStyle/>
          <a:p>
            <a:pPr marL="342900" indent="-342900" algn="ctr">
              <a:spcBef>
                <a:spcPct val="20000"/>
              </a:spcBef>
              <a:buClr>
                <a:schemeClr val="accent1"/>
              </a:buClr>
              <a:buSzPct val="75000"/>
              <a:buFont typeface="Monotype Sorts" pitchFamily="2" charset="2"/>
              <a:buNone/>
              <a:defRPr/>
            </a:pPr>
            <a:r>
              <a:rPr lang="en-US" sz="2000" i="0" dirty="0" smtClean="0">
                <a:solidFill>
                  <a:srgbClr val="006633"/>
                </a:solidFill>
                <a:latin typeface="Calibri" panose="020F0502020204030204" pitchFamily="34" charset="0"/>
                <a:cs typeface="Calibri" panose="020F0502020204030204" pitchFamily="34" charset="0"/>
              </a:rPr>
              <a:t>GPS</a:t>
            </a:r>
            <a:endParaRPr lang="en-US" sz="2000" i="0" dirty="0" smtClean="0">
              <a:solidFill>
                <a:srgbClr val="006633"/>
              </a:solidFill>
              <a:latin typeface="Calibri" panose="020F0502020204030204" pitchFamily="34" charset="0"/>
              <a:cs typeface="Calibri" panose="020F0502020204030204" pitchFamily="34" charset="0"/>
            </a:endParaRPr>
          </a:p>
        </p:txBody>
      </p:sp>
      <p:pic>
        <p:nvPicPr>
          <p:cNvPr id="77826" name="Complete extended Snake"/>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1372089" y="885579"/>
            <a:ext cx="6537960" cy="480102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22222E-6 -4.44444E-6 L -2.22222E-6 -0.16805 " pathEditMode="relative" rAng="0" ptsTypes="AA">
                                      <p:cBhvr>
                                        <p:cTn id="6" dur="2000" fill="hold"/>
                                        <p:tgtEl>
                                          <p:spTgt spid="4"/>
                                        </p:tgtEl>
                                        <p:attrNameLst>
                                          <p:attrName>ppt_x</p:attrName>
                                          <p:attrName>ppt_y</p:attrName>
                                        </p:attrNameLst>
                                      </p:cBhvr>
                                      <p:rCtr x="0" y="-84"/>
                                    </p:animMotion>
                                  </p:childTnLst>
                                </p:cTn>
                              </p:par>
                              <p:par>
                                <p:cTn id="7" presetID="56" presetClass="path" presetSubtype="0" accel="50000" decel="50000" fill="hold" nodeType="withEffect">
                                  <p:stCondLst>
                                    <p:cond delay="0"/>
                                  </p:stCondLst>
                                  <p:childTnLst>
                                    <p:animMotion origin="layout" path="M -4.44444E-6 -1.11111E-6 L 0.08455 -0.13542 " pathEditMode="relative" rAng="0" ptsTypes="AA">
                                      <p:cBhvr>
                                        <p:cTn id="8" dur="2000" fill="hold"/>
                                        <p:tgtEl>
                                          <p:spTgt spid="8"/>
                                        </p:tgtEl>
                                        <p:attrNameLst>
                                          <p:attrName>ppt_x</p:attrName>
                                          <p:attrName>ppt_y</p:attrName>
                                        </p:attrNameLst>
                                      </p:cBhvr>
                                      <p:rCtr x="42" y="-68"/>
                                    </p:animMotion>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77826"/>
                                        </p:tgtEl>
                                        <p:attrNameLst>
                                          <p:attrName>style.visibility</p:attrName>
                                        </p:attrNameLst>
                                      </p:cBhvr>
                                      <p:to>
                                        <p:strVal val="visible"/>
                                      </p:to>
                                    </p:set>
                                  </p:childTnLst>
                                </p:cTn>
                              </p:par>
                              <p:par>
                                <p:cTn id="35" presetID="49" presetClass="path" presetSubtype="0" accel="50000" decel="50000" fill="hold" nodeType="withEffect">
                                  <p:stCondLst>
                                    <p:cond delay="0"/>
                                  </p:stCondLst>
                                  <p:childTnLst>
                                    <p:animMotion origin="layout" path="M 1.94444E-6 -2.59259E-6 L -0.35382 -0.43379 " pathEditMode="relative" rAng="0" ptsTypes="AA">
                                      <p:cBhvr>
                                        <p:cTn id="36" dur="2000" fill="hold"/>
                                        <p:tgtEl>
                                          <p:spTgt spid="77826"/>
                                        </p:tgtEl>
                                        <p:attrNameLst>
                                          <p:attrName>ppt_x</p:attrName>
                                          <p:attrName>ppt_y</p:attrName>
                                        </p:attrNameLst>
                                      </p:cBhvr>
                                      <p:rCtr x="-177" y="-217"/>
                                    </p:animMotion>
                                  </p:childTnLst>
                                </p:cTn>
                              </p:par>
                              <p:par>
                                <p:cTn id="37" presetID="6" presetClass="emph" presetSubtype="0" fill="hold" nodeType="withEffect">
                                  <p:stCondLst>
                                    <p:cond delay="0"/>
                                  </p:stCondLst>
                                  <p:childTnLst>
                                    <p:animScale>
                                      <p:cBhvr>
                                        <p:cTn id="38" dur="2000" fill="hold"/>
                                        <p:tgtEl>
                                          <p:spTgt spid="77826"/>
                                        </p:tgtEl>
                                      </p:cBhvr>
                                      <p:by x="50000" y="50000"/>
                                    </p:animScale>
                                  </p:childTnLst>
                                </p:cTn>
                              </p:par>
                              <p:par>
                                <p:cTn id="39" presetID="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000" fill="hold"/>
                                        <p:tgtEl>
                                          <p:spTgt spid="7"/>
                                        </p:tgtEl>
                                        <p:attrNameLst>
                                          <p:attrName>ppt_x</p:attrName>
                                        </p:attrNameLst>
                                      </p:cBhvr>
                                      <p:tavLst>
                                        <p:tav tm="0">
                                          <p:val>
                                            <p:strVal val="1+#ppt_w/2"/>
                                          </p:val>
                                        </p:tav>
                                        <p:tav tm="100000">
                                          <p:val>
                                            <p:strVal val="#ppt_x"/>
                                          </p:val>
                                        </p:tav>
                                      </p:tavLst>
                                    </p:anim>
                                    <p:anim calcmode="lin" valueType="num">
                                      <p:cBhvr additive="base">
                                        <p:cTn id="42" dur="2000" fill="hold"/>
                                        <p:tgtEl>
                                          <p:spTgt spid="7"/>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4" grpId="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14" descr="IMG_0607_edit.jpg"/>
          <p:cNvPicPr>
            <a:picLocks noChangeAspect="1"/>
          </p:cNvPicPr>
          <p:nvPr/>
        </p:nvPicPr>
        <p:blipFill>
          <a:blip r:embed="rId1"/>
          <a:stretch>
            <a:fillRect/>
          </a:stretch>
        </p:blipFill>
        <p:spPr>
          <a:xfrm>
            <a:off x="9525" y="1130300"/>
            <a:ext cx="6593205" cy="4953000"/>
          </a:xfrm>
          <a:prstGeom prst="rect">
            <a:avLst/>
          </a:prstGeom>
          <a:noFill/>
          <a:ln w="9525">
            <a:noFill/>
          </a:ln>
        </p:spPr>
      </p:pic>
      <p:sp>
        <p:nvSpPr>
          <p:cNvPr id="23557" name="Oval 5"/>
          <p:cNvSpPr>
            <a:spLocks noChangeAspect="1"/>
          </p:cNvSpPr>
          <p:nvPr/>
        </p:nvSpPr>
        <p:spPr>
          <a:xfrm>
            <a:off x="6045200" y="5022850"/>
            <a:ext cx="268605" cy="271780"/>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2</a:t>
            </a:r>
            <a:endParaRPr sz="1600" i="0" dirty="0">
              <a:solidFill>
                <a:srgbClr val="245D28"/>
              </a:solidFill>
              <a:latin typeface="Calibri" panose="020F0502020204030204" pitchFamily="34" charset="0"/>
              <a:cs typeface="Calibri" panose="020F0502020204030204" pitchFamily="34" charset="0"/>
            </a:endParaRPr>
          </a:p>
        </p:txBody>
      </p:sp>
      <p:sp>
        <p:nvSpPr>
          <p:cNvPr id="23558" name="Oval 6"/>
          <p:cNvSpPr>
            <a:spLocks noChangeAspect="1"/>
          </p:cNvSpPr>
          <p:nvPr/>
        </p:nvSpPr>
        <p:spPr>
          <a:xfrm>
            <a:off x="5139055" y="5022850"/>
            <a:ext cx="269875" cy="271780"/>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3</a:t>
            </a:r>
            <a:endParaRPr sz="1600" i="0" dirty="0">
              <a:solidFill>
                <a:srgbClr val="245D28"/>
              </a:solidFill>
              <a:latin typeface="Calibri" panose="020F0502020204030204" pitchFamily="34" charset="0"/>
              <a:cs typeface="Calibri" panose="020F0502020204030204" pitchFamily="34" charset="0"/>
            </a:endParaRPr>
          </a:p>
        </p:txBody>
      </p:sp>
      <p:sp>
        <p:nvSpPr>
          <p:cNvPr id="23559" name="Oval 7"/>
          <p:cNvSpPr>
            <a:spLocks noChangeAspect="1"/>
          </p:cNvSpPr>
          <p:nvPr/>
        </p:nvSpPr>
        <p:spPr>
          <a:xfrm>
            <a:off x="3984625" y="2959100"/>
            <a:ext cx="273050" cy="2698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5</a:t>
            </a:r>
            <a:endParaRPr sz="1600" i="0" dirty="0">
              <a:solidFill>
                <a:srgbClr val="245D28"/>
              </a:solidFill>
              <a:latin typeface="Calibri" panose="020F0502020204030204" pitchFamily="34" charset="0"/>
              <a:cs typeface="Calibri" panose="020F0502020204030204" pitchFamily="34" charset="0"/>
            </a:endParaRPr>
          </a:p>
        </p:txBody>
      </p:sp>
      <p:sp>
        <p:nvSpPr>
          <p:cNvPr id="23560" name="Oval 8"/>
          <p:cNvSpPr>
            <a:spLocks noChangeAspect="1"/>
          </p:cNvSpPr>
          <p:nvPr/>
        </p:nvSpPr>
        <p:spPr>
          <a:xfrm>
            <a:off x="3406775" y="2216150"/>
            <a:ext cx="271780" cy="2698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38"/>
                </a:solidFill>
                <a:latin typeface="Calibri" panose="020F0502020204030204" pitchFamily="34" charset="0"/>
                <a:cs typeface="Calibri" panose="020F0502020204030204" pitchFamily="34" charset="0"/>
              </a:rPr>
              <a:t>6</a:t>
            </a:r>
            <a:endParaRPr sz="1600" i="0" dirty="0">
              <a:solidFill>
                <a:srgbClr val="245D38"/>
              </a:solidFill>
              <a:latin typeface="Calibri" panose="020F0502020204030204" pitchFamily="34" charset="0"/>
              <a:cs typeface="Calibri" panose="020F0502020204030204" pitchFamily="34" charset="0"/>
            </a:endParaRPr>
          </a:p>
        </p:txBody>
      </p:sp>
      <p:sp>
        <p:nvSpPr>
          <p:cNvPr id="23561" name="Oval 9"/>
          <p:cNvSpPr>
            <a:spLocks noChangeAspect="1"/>
          </p:cNvSpPr>
          <p:nvPr/>
        </p:nvSpPr>
        <p:spPr>
          <a:xfrm>
            <a:off x="358775" y="2051050"/>
            <a:ext cx="269875" cy="2698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8</a:t>
            </a:r>
            <a:endParaRPr sz="1600" i="0" dirty="0">
              <a:solidFill>
                <a:srgbClr val="245D28"/>
              </a:solidFill>
              <a:latin typeface="Calibri" panose="020F0502020204030204" pitchFamily="34" charset="0"/>
              <a:cs typeface="Calibri" panose="020F0502020204030204" pitchFamily="34" charset="0"/>
            </a:endParaRPr>
          </a:p>
        </p:txBody>
      </p:sp>
      <p:sp>
        <p:nvSpPr>
          <p:cNvPr id="23562" name="Text Box 11"/>
          <p:cNvSpPr txBox="1">
            <a:spLocks noChangeAspect="1"/>
          </p:cNvSpPr>
          <p:nvPr/>
        </p:nvSpPr>
        <p:spPr>
          <a:xfrm>
            <a:off x="6602730" y="3364230"/>
            <a:ext cx="2400300" cy="645160"/>
          </a:xfrm>
          <a:prstGeom prst="rect">
            <a:avLst/>
          </a:prstGeom>
          <a:noFill/>
          <a:ln w="12700">
            <a:noFill/>
          </a:ln>
          <a:extLst>
            <a:ext uri="{909E8E84-426E-40DD-AFC4-6F175D3DCCD1}">
              <a14:hiddenFill xmlns:a14="http://schemas.microsoft.com/office/drawing/2010/main">
                <a:solidFill>
                  <a:srgbClr val="FFFFFF">
                    <a:alpha val="50195"/>
                  </a:srgbClr>
                </a:solidFill>
              </a14:hiddenFill>
            </a:ext>
          </a:extLst>
        </p:spPr>
        <p:txBody>
          <a:bodyPr>
            <a:spAutoFit/>
          </a:bodyPr>
          <a:p>
            <a:pPr algn="ctr"/>
            <a:r>
              <a:rPr sz="1800" i="0" dirty="0">
                <a:solidFill>
                  <a:srgbClr val="245D38"/>
                </a:solidFill>
                <a:latin typeface="Calibri" panose="020F0502020204030204" pitchFamily="34" charset="0"/>
                <a:cs typeface="Calibri" panose="020F0502020204030204" pitchFamily="34" charset="0"/>
              </a:rPr>
              <a:t>Sample Profile</a:t>
            </a:r>
            <a:endParaRPr sz="1800" i="0" dirty="0">
              <a:solidFill>
                <a:srgbClr val="245D38"/>
              </a:solidFill>
              <a:latin typeface="Calibri" panose="020F0502020204030204" pitchFamily="34" charset="0"/>
              <a:cs typeface="Calibri" panose="020F0502020204030204" pitchFamily="34" charset="0"/>
            </a:endParaRPr>
          </a:p>
          <a:p>
            <a:pPr algn="ctr"/>
            <a:r>
              <a:rPr sz="1800" i="0" dirty="0">
                <a:solidFill>
                  <a:srgbClr val="245D38"/>
                </a:solidFill>
                <a:latin typeface="Calibri" panose="020F0502020204030204" pitchFamily="34" charset="0"/>
                <a:cs typeface="Calibri" panose="020F0502020204030204" pitchFamily="34" charset="0"/>
              </a:rPr>
              <a:t> and Details</a:t>
            </a:r>
            <a:endParaRPr sz="1800" i="0" dirty="0">
              <a:solidFill>
                <a:srgbClr val="245D38"/>
              </a:solidFill>
              <a:latin typeface="Calibri" panose="020F0502020204030204" pitchFamily="34" charset="0"/>
              <a:cs typeface="Calibri" panose="020F0502020204030204" pitchFamily="34" charset="0"/>
            </a:endParaRPr>
          </a:p>
        </p:txBody>
      </p:sp>
      <p:sp>
        <p:nvSpPr>
          <p:cNvPr id="23563" name="Text Box 12"/>
          <p:cNvSpPr txBox="1">
            <a:spLocks noChangeAspect="1"/>
          </p:cNvSpPr>
          <p:nvPr/>
        </p:nvSpPr>
        <p:spPr>
          <a:xfrm>
            <a:off x="9525" y="273050"/>
            <a:ext cx="9144000" cy="583565"/>
          </a:xfrm>
          <a:prstGeom prst="rect">
            <a:avLst/>
          </a:prstGeom>
          <a:noFill/>
          <a:ln w="12700">
            <a:noFill/>
          </a:ln>
        </p:spPr>
        <p:txBody>
          <a:bodyPr wrap="square">
            <a:spAutoFit/>
          </a:bodyPr>
          <a:p>
            <a:pPr algn="ctr"/>
            <a:r>
              <a:rPr lang="en-US" sz="3200" i="0" dirty="0">
                <a:solidFill>
                  <a:srgbClr val="B22028"/>
                </a:solidFill>
                <a:latin typeface="Times New Roman" panose="02020603050405020304" pitchFamily="18" charset="0"/>
                <a:cs typeface="Times New Roman" panose="02020603050405020304" pitchFamily="18" charset="0"/>
              </a:rPr>
              <a:t>DSI </a:t>
            </a:r>
            <a:r>
              <a:rPr sz="3200" i="0" dirty="0">
                <a:solidFill>
                  <a:srgbClr val="B22028"/>
                </a:solidFill>
                <a:latin typeface="Times New Roman" panose="02020603050405020304" pitchFamily="18" charset="0"/>
                <a:cs typeface="Times New Roman" panose="02020603050405020304" pitchFamily="18" charset="0"/>
              </a:rPr>
              <a:t>S</a:t>
            </a:r>
            <a:r>
              <a:rPr lang="en-US" sz="3200" i="0" dirty="0">
                <a:solidFill>
                  <a:srgbClr val="B22028"/>
                </a:solidFill>
                <a:latin typeface="Times New Roman" panose="02020603050405020304" pitchFamily="18" charset="0"/>
                <a:cs typeface="Times New Roman" panose="02020603050405020304" pitchFamily="18" charset="0"/>
              </a:rPr>
              <a:t>ANDWICH </a:t>
            </a:r>
            <a:r>
              <a:rPr sz="3200" i="0" dirty="0">
                <a:solidFill>
                  <a:srgbClr val="B22028"/>
                </a:solidFill>
                <a:latin typeface="Times New Roman" panose="02020603050405020304" pitchFamily="18" charset="0"/>
                <a:cs typeface="Times New Roman" panose="02020603050405020304" pitchFamily="18" charset="0"/>
              </a:rPr>
              <a:t>H</a:t>
            </a:r>
            <a:r>
              <a:rPr lang="en-US" sz="3200" i="0" dirty="0">
                <a:solidFill>
                  <a:srgbClr val="B22028"/>
                </a:solidFill>
                <a:latin typeface="Times New Roman" panose="02020603050405020304" pitchFamily="18" charset="0"/>
                <a:cs typeface="Times New Roman" panose="02020603050405020304" pitchFamily="18" charset="0"/>
              </a:rPr>
              <a:t>IGH</a:t>
            </a:r>
            <a:r>
              <a:rPr sz="3200" i="0" dirty="0">
                <a:solidFill>
                  <a:srgbClr val="B22028"/>
                </a:solidFill>
                <a:latin typeface="Times New Roman" panose="02020603050405020304" pitchFamily="18" charset="0"/>
                <a:cs typeface="Times New Roman" panose="02020603050405020304" pitchFamily="18" charset="0"/>
              </a:rPr>
              <a:t> A</a:t>
            </a:r>
            <a:r>
              <a:rPr lang="en-US" sz="3200" i="0" dirty="0">
                <a:solidFill>
                  <a:srgbClr val="B22028"/>
                </a:solidFill>
                <a:latin typeface="Times New Roman" panose="02020603050405020304" pitchFamily="18" charset="0"/>
                <a:cs typeface="Times New Roman" panose="02020603050405020304" pitchFamily="18" charset="0"/>
              </a:rPr>
              <a:t>NGLE</a:t>
            </a:r>
            <a:r>
              <a:rPr sz="3200" i="0" dirty="0">
                <a:solidFill>
                  <a:srgbClr val="B22028"/>
                </a:solidFill>
                <a:latin typeface="Times New Roman" panose="02020603050405020304" pitchFamily="18" charset="0"/>
                <a:cs typeface="Times New Roman" panose="02020603050405020304" pitchFamily="18" charset="0"/>
              </a:rPr>
              <a:t> C</a:t>
            </a:r>
            <a:r>
              <a:rPr lang="en-US" sz="3200" i="0" dirty="0">
                <a:solidFill>
                  <a:srgbClr val="B22028"/>
                </a:solidFill>
                <a:latin typeface="Times New Roman" panose="02020603050405020304" pitchFamily="18" charset="0"/>
                <a:cs typeface="Times New Roman" panose="02020603050405020304" pitchFamily="18" charset="0"/>
              </a:rPr>
              <a:t>ONVEYOR</a:t>
            </a:r>
            <a:endParaRPr sz="3200" i="0" dirty="0">
              <a:solidFill>
                <a:srgbClr val="B22028"/>
              </a:solidFill>
              <a:latin typeface="Times New Roman" panose="02020603050405020304" pitchFamily="18" charset="0"/>
              <a:cs typeface="Times New Roman" panose="02020603050405020304" pitchFamily="18" charset="0"/>
            </a:endParaRPr>
          </a:p>
        </p:txBody>
      </p:sp>
      <p:sp>
        <p:nvSpPr>
          <p:cNvPr id="23564" name="Oval 6"/>
          <p:cNvSpPr>
            <a:spLocks noChangeAspect="1"/>
          </p:cNvSpPr>
          <p:nvPr/>
        </p:nvSpPr>
        <p:spPr>
          <a:xfrm>
            <a:off x="4822825" y="3810000"/>
            <a:ext cx="271780" cy="271780"/>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4</a:t>
            </a:r>
            <a:endParaRPr sz="1600" i="0" dirty="0">
              <a:solidFill>
                <a:srgbClr val="245D28"/>
              </a:solidFill>
              <a:latin typeface="Calibri" panose="020F0502020204030204" pitchFamily="34" charset="0"/>
              <a:cs typeface="Calibri" panose="020F0502020204030204" pitchFamily="34" charset="0"/>
            </a:endParaRPr>
          </a:p>
        </p:txBody>
      </p:sp>
      <p:sp>
        <p:nvSpPr>
          <p:cNvPr id="23565" name="Oval 4"/>
          <p:cNvSpPr>
            <a:spLocks noChangeAspect="1"/>
          </p:cNvSpPr>
          <p:nvPr/>
        </p:nvSpPr>
        <p:spPr>
          <a:xfrm>
            <a:off x="6304280" y="4610100"/>
            <a:ext cx="271145" cy="2698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600" i="0" dirty="0">
                <a:solidFill>
                  <a:srgbClr val="245D28"/>
                </a:solidFill>
                <a:latin typeface="Calibri" panose="020F0502020204030204" pitchFamily="34" charset="0"/>
                <a:cs typeface="Calibri" panose="020F0502020204030204" pitchFamily="34" charset="0"/>
              </a:rPr>
              <a:t>1</a:t>
            </a:r>
            <a:endParaRPr sz="1600" i="0" dirty="0">
              <a:solidFill>
                <a:srgbClr val="245D28"/>
              </a:solidFill>
              <a:latin typeface="Calibri" panose="020F0502020204030204" pitchFamily="34" charset="0"/>
              <a:cs typeface="Calibri" panose="020F0502020204030204" pitchFamily="34" charset="0"/>
            </a:endParaRPr>
          </a:p>
        </p:txBody>
      </p:sp>
      <p:sp>
        <p:nvSpPr>
          <p:cNvPr id="24" name="Oval 9"/>
          <p:cNvSpPr>
            <a:spLocks noChangeAspect="1"/>
          </p:cNvSpPr>
          <p:nvPr/>
        </p:nvSpPr>
        <p:spPr>
          <a:xfrm>
            <a:off x="1393825" y="1492250"/>
            <a:ext cx="269875" cy="2698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600" i="0" dirty="0">
                <a:solidFill>
                  <a:srgbClr val="245D28"/>
                </a:solidFill>
                <a:latin typeface="Calibri" panose="020F0502020204030204" pitchFamily="34" charset="0"/>
                <a:cs typeface="Calibri" panose="020F0502020204030204" pitchFamily="34" charset="0"/>
              </a:rPr>
              <a:t>7</a:t>
            </a:r>
            <a:endParaRPr lang="en-US" sz="1600" i="0" dirty="0">
              <a:solidFill>
                <a:srgbClr val="245D2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IMG_0607_edit.jpg"/>
          <p:cNvPicPr>
            <a:picLocks noChangeAspect="1"/>
          </p:cNvPicPr>
          <p:nvPr/>
        </p:nvPicPr>
        <p:blipFill>
          <a:blip r:embed="rId1"/>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308475" y="4194175"/>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2</a:t>
            </a:r>
            <a:endParaRPr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3741738" y="419417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3</a:t>
            </a:r>
            <a:endParaRPr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021013" y="290512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5</a:t>
            </a:r>
            <a:endParaRPr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2660650" y="2441575"/>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6</a:t>
            </a:r>
            <a:endParaRPr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754063" y="233838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4346575" y="380841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sz="1800" i="0" dirty="0">
                <a:latin typeface="Calibri" panose="020F0502020204030204" pitchFamily="34" charset="0"/>
                <a:cs typeface="Calibri" panose="020F0502020204030204" pitchFamily="34" charset="0"/>
              </a:rPr>
              <a:t>1</a:t>
            </a:r>
            <a:endParaRPr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51238" y="3421063"/>
            <a:ext cx="169862" cy="169862"/>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4</a:t>
            </a:r>
            <a:endParaRPr sz="1200" i="0" dirty="0">
              <a:solidFill>
                <a:srgbClr val="006633"/>
              </a:solidFill>
              <a:latin typeface="Calibri" panose="020F0502020204030204" pitchFamily="34" charset="0"/>
              <a:cs typeface="Calibri" panose="020F0502020204030204" pitchFamily="34" charset="0"/>
            </a:endParaRPr>
          </a:p>
        </p:txBody>
      </p:sp>
      <p:pic>
        <p:nvPicPr>
          <p:cNvPr id="10" name="Picture 16" descr="Slide 1.JPG"/>
          <p:cNvPicPr>
            <a:picLocks noChangeAspect="1"/>
          </p:cNvPicPr>
          <p:nvPr/>
        </p:nvPicPr>
        <p:blipFill>
          <a:blip r:embed="rId2"/>
          <a:stretch>
            <a:fillRect/>
          </a:stretch>
        </p:blipFill>
        <p:spPr>
          <a:xfrm>
            <a:off x="4999038" y="2295525"/>
            <a:ext cx="3090862" cy="2319338"/>
          </a:xfrm>
          <a:prstGeom prst="rect">
            <a:avLst/>
          </a:prstGeom>
          <a:noFill/>
          <a:ln w="9525">
            <a:noFill/>
          </a:ln>
        </p:spPr>
      </p:pic>
      <p:sp>
        <p:nvSpPr>
          <p:cNvPr id="11" name="Text Box 13"/>
          <p:cNvSpPr txBox="1"/>
          <p:nvPr/>
        </p:nvSpPr>
        <p:spPr>
          <a:xfrm>
            <a:off x="4999038" y="4617086"/>
            <a:ext cx="3090862"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1.  Loading onto bottom belt between skirts</a:t>
            </a:r>
            <a:endParaRPr sz="1800" i="0" dirty="0">
              <a:solidFill>
                <a:srgbClr val="245D38"/>
              </a:solidFill>
              <a:latin typeface="Calibri" panose="020F0502020204030204" pitchFamily="34" charset="0"/>
              <a:cs typeface="Calibri" panose="020F0502020204030204" pitchFamily="34" charset="0"/>
            </a:endParaRPr>
          </a:p>
        </p:txBody>
      </p:sp>
      <p:sp>
        <p:nvSpPr>
          <p:cNvPr id="13"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IMG_0607_edit.jpg"/>
          <p:cNvPicPr>
            <a:picLocks noChangeAspect="1"/>
          </p:cNvPicPr>
          <p:nvPr/>
        </p:nvPicPr>
        <p:blipFill>
          <a:blip r:embed="rId1"/>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43095"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3741738" y="419417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3</a:t>
            </a:r>
            <a:endParaRPr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021013" y="290512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5</a:t>
            </a:r>
            <a:endParaRPr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2660650" y="2441575"/>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6</a:t>
            </a:r>
            <a:endParaRPr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648018" y="2358073"/>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4177665" y="4102418"/>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2</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51238" y="3421063"/>
            <a:ext cx="169862" cy="169862"/>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4</a:t>
            </a:r>
            <a:endParaRPr sz="1200" i="0" dirty="0">
              <a:solidFill>
                <a:srgbClr val="006633"/>
              </a:solidFill>
              <a:latin typeface="Calibri" panose="020F0502020204030204" pitchFamily="34" charset="0"/>
              <a:cs typeface="Calibri" panose="020F0502020204030204" pitchFamily="34" charset="0"/>
            </a:endParaRPr>
          </a:p>
        </p:txBody>
      </p:sp>
      <p:sp>
        <p:nvSpPr>
          <p:cNvPr id="13"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pic>
        <p:nvPicPr>
          <p:cNvPr id="25610" name="Picture 14" descr="E:\ProjectsDSI\W10096\W10096 Start-Up\2007_05_14\IMG_0705.JPG"/>
          <p:cNvPicPr>
            <a:picLocks noChangeAspect="1"/>
          </p:cNvPicPr>
          <p:nvPr/>
        </p:nvPicPr>
        <p:blipFill>
          <a:blip r:embed="rId2"/>
          <a:stretch>
            <a:fillRect/>
          </a:stretch>
        </p:blipFill>
        <p:spPr>
          <a:xfrm>
            <a:off x="4950778" y="2157730"/>
            <a:ext cx="3090862" cy="2319338"/>
          </a:xfrm>
          <a:prstGeom prst="rect">
            <a:avLst/>
          </a:prstGeom>
          <a:noFill/>
          <a:ln w="9525">
            <a:noFill/>
          </a:ln>
        </p:spPr>
      </p:pic>
      <p:sp>
        <p:nvSpPr>
          <p:cNvPr id="25611" name="Text Box 13"/>
          <p:cNvSpPr txBox="1"/>
          <p:nvPr/>
        </p:nvSpPr>
        <p:spPr>
          <a:xfrm>
            <a:off x="4950778" y="4473576"/>
            <a:ext cx="3090862"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2.  Top belt joins bottom belt to sandwich material</a:t>
            </a:r>
            <a:endParaRPr sz="1800" i="0" dirty="0">
              <a:solidFill>
                <a:srgbClr val="245D3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5" name="Picture 14" descr="E:\ProjectsDSI\W10096\W10096 Start-Up\2007_05_14\IMG_0706.JPG"/>
          <p:cNvPicPr>
            <a:picLocks noChangeAspect="1"/>
          </p:cNvPicPr>
          <p:nvPr/>
        </p:nvPicPr>
        <p:blipFill>
          <a:blip r:embed="rId1"/>
          <a:stretch>
            <a:fillRect/>
          </a:stretch>
        </p:blipFill>
        <p:spPr>
          <a:xfrm>
            <a:off x="5008563" y="2219325"/>
            <a:ext cx="3090862" cy="2319338"/>
          </a:xfrm>
          <a:prstGeom prst="rect">
            <a:avLst/>
          </a:prstGeom>
          <a:noFill/>
          <a:ln w="9525">
            <a:noFill/>
          </a:ln>
        </p:spPr>
      </p:pic>
      <p:sp>
        <p:nvSpPr>
          <p:cNvPr id="26636" name="Text Box 13"/>
          <p:cNvSpPr txBox="1"/>
          <p:nvPr/>
        </p:nvSpPr>
        <p:spPr>
          <a:xfrm>
            <a:off x="5008563" y="4535170"/>
            <a:ext cx="3090862"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3.  Curve 1, bottom belt hugs material against top belt</a:t>
            </a:r>
            <a:endParaRPr sz="1800" i="0" dirty="0">
              <a:solidFill>
                <a:srgbClr val="245D38"/>
              </a:solidFill>
              <a:latin typeface="Calibri" panose="020F0502020204030204" pitchFamily="34" charset="0"/>
              <a:cs typeface="Calibri" panose="020F0502020204030204" pitchFamily="34" charset="0"/>
            </a:endParaRPr>
          </a:p>
        </p:txBody>
      </p:sp>
      <p:pic>
        <p:nvPicPr>
          <p:cNvPr id="2"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43095"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021013" y="290512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5</a:t>
            </a:r>
            <a:endParaRPr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2660650" y="2441575"/>
            <a:ext cx="169863" cy="168275"/>
          </a:xfrm>
          <a:prstGeom prst="ellipse">
            <a:avLst/>
          </a:prstGeom>
          <a:solidFill>
            <a:schemeClr val="bg1"/>
          </a:solidFill>
          <a:ln w="12700" cap="flat" cmpd="sng">
            <a:solidFill>
              <a:schemeClr val="tx1"/>
            </a:solid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6</a:t>
            </a:r>
            <a:endParaRPr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754063" y="233838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3551555" y="4102418"/>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3</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51238" y="3421063"/>
            <a:ext cx="169862" cy="169862"/>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4</a:t>
            </a:r>
            <a:endParaRPr sz="1200" i="0" dirty="0">
              <a:solidFill>
                <a:srgbClr val="006633"/>
              </a:solidFill>
              <a:latin typeface="Calibri" panose="020F0502020204030204" pitchFamily="34" charset="0"/>
              <a:cs typeface="Calibri" panose="020F0502020204030204" pitchFamily="34" charset="0"/>
            </a:endParaRPr>
          </a:p>
        </p:txBody>
      </p:sp>
      <p:sp>
        <p:nvSpPr>
          <p:cNvPr id="13"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P8020071"/>
          <p:cNvPicPr>
            <a:picLocks noChangeAspect="1" noChangeArrowheads="1"/>
          </p:cNvPicPr>
          <p:nvPr/>
        </p:nvPicPr>
        <p:blipFill>
          <a:blip r:embed="rId1" cstate="print"/>
          <a:srcRect/>
          <a:stretch>
            <a:fillRect/>
          </a:stretch>
        </p:blipFill>
        <p:spPr>
          <a:xfrm>
            <a:off x="2814955" y="2280285"/>
            <a:ext cx="2478405" cy="3305175"/>
          </a:xfrm>
          <a:prstGeom prst="rect">
            <a:avLst/>
          </a:prstGeom>
          <a:noFill/>
        </p:spPr>
      </p:pic>
      <p:pic>
        <p:nvPicPr>
          <p:cNvPr id="13" name="Picture 8" descr="P5040024"/>
          <p:cNvPicPr>
            <a:picLocks noChangeAspect="1" noChangeArrowheads="1"/>
          </p:cNvPicPr>
          <p:nvPr/>
        </p:nvPicPr>
        <p:blipFill>
          <a:blip r:embed="rId2" cstate="print"/>
          <a:srcRect/>
          <a:stretch>
            <a:fillRect/>
          </a:stretch>
        </p:blipFill>
        <p:spPr>
          <a:xfrm>
            <a:off x="441325" y="1527810"/>
            <a:ext cx="2236470" cy="2643505"/>
          </a:xfrm>
          <a:prstGeom prst="rect">
            <a:avLst/>
          </a:prstGeom>
          <a:noFill/>
        </p:spPr>
      </p:pic>
      <p:pic>
        <p:nvPicPr>
          <p:cNvPr id="14" name="Picture 11" descr="04219_14"/>
          <p:cNvPicPr>
            <a:picLocks noChangeAspect="1" noChangeArrowheads="1"/>
          </p:cNvPicPr>
          <p:nvPr/>
        </p:nvPicPr>
        <p:blipFill>
          <a:blip r:embed="rId3" cstate="print"/>
          <a:srcRect/>
          <a:stretch>
            <a:fillRect/>
          </a:stretch>
        </p:blipFill>
        <p:spPr bwMode="auto">
          <a:xfrm>
            <a:off x="819785" y="4244340"/>
            <a:ext cx="1658620" cy="2366645"/>
          </a:xfrm>
          <a:prstGeom prst="rect">
            <a:avLst/>
          </a:prstGeom>
          <a:noFill/>
          <a:ln w="9525">
            <a:noFill/>
            <a:miter lim="800000"/>
            <a:headEnd/>
            <a:tailEnd/>
          </a:ln>
        </p:spPr>
      </p:pic>
      <p:pic>
        <p:nvPicPr>
          <p:cNvPr id="15" name="Picture 12" descr="Untitled-7"/>
          <p:cNvPicPr>
            <a:picLocks noChangeAspect="1" noChangeArrowheads="1"/>
          </p:cNvPicPr>
          <p:nvPr/>
        </p:nvPicPr>
        <p:blipFill>
          <a:blip r:embed="rId4" cstate="print"/>
          <a:srcRect/>
          <a:stretch>
            <a:fillRect/>
          </a:stretch>
        </p:blipFill>
        <p:spPr bwMode="auto">
          <a:xfrm>
            <a:off x="5918200" y="3758565"/>
            <a:ext cx="2665095" cy="1891665"/>
          </a:xfrm>
          <a:prstGeom prst="rect">
            <a:avLst/>
          </a:prstGeom>
          <a:noFill/>
          <a:ln w="9525">
            <a:noFill/>
            <a:miter lim="800000"/>
            <a:headEnd/>
            <a:tailEnd/>
          </a:ln>
        </p:spPr>
      </p:pic>
      <p:sp>
        <p:nvSpPr>
          <p:cNvPr id="10" name="Rectangle 4"/>
          <p:cNvSpPr txBox="1">
            <a:spLocks noChangeArrowheads="1"/>
          </p:cNvSpPr>
          <p:nvPr/>
        </p:nvSpPr>
        <p:spPr bwMode="auto">
          <a:xfrm>
            <a:off x="5774690" y="1940560"/>
            <a:ext cx="2951480" cy="1818005"/>
          </a:xfrm>
          <a:prstGeom prst="rect">
            <a:avLst/>
          </a:prstGeom>
          <a:noFill/>
          <a:ln w="9525">
            <a:noFill/>
            <a:miter lim="800000"/>
          </a:ln>
        </p:spPr>
        <p:txBody>
          <a:bodyPr vert="horz" wrap="square" lIns="91440" tIns="0" rIns="91440" bIns="45720" numCol="1" anchor="t" anchorCtr="0" compatLnSpc="1"/>
          <a:lstStyle/>
          <a:p>
            <a:pPr marL="285750" marR="0" lvl="0" indent="-285750" defTabSz="914400" latinLnBrk="0">
              <a:lnSpc>
                <a:spcPct val="80000"/>
              </a:lnSpc>
              <a:spcBef>
                <a:spcPts val="0"/>
              </a:spcBef>
              <a:spcAft>
                <a:spcPts val="1200"/>
              </a:spcAft>
              <a:buClr>
                <a:srgbClr val="006633"/>
              </a:buClr>
              <a:buSzPct val="100000"/>
              <a:buFont typeface="Arial" panose="020B0604020202020204" pitchFamily="34" charset="0"/>
              <a:buChar char="•"/>
              <a:defRPr/>
            </a:pPr>
            <a:r>
              <a:rPr lang="en-US" sz="1600" i="0" dirty="0" smtClean="0">
                <a:solidFill>
                  <a:srgbClr val="245D28"/>
                </a:solidFill>
                <a:latin typeface="Calibri" panose="020F0502020204030204" pitchFamily="34" charset="0"/>
                <a:cs typeface="Calibri" panose="020F0502020204030204" pitchFamily="34" charset="0"/>
              </a:rPr>
              <a:t>Rigging, ree</a:t>
            </a:r>
            <a:r>
              <a:rPr lang="en-US" sz="1600" i="0" dirty="0" err="1" smtClean="0">
                <a:solidFill>
                  <a:srgbClr val="245D28"/>
                </a:solidFill>
                <a:latin typeface="Calibri" panose="020F0502020204030204" pitchFamily="34" charset="0"/>
                <a:cs typeface="Calibri" panose="020F0502020204030204" pitchFamily="34" charset="0"/>
              </a:rPr>
              <a:t>ving</a:t>
            </a:r>
            <a:r>
              <a:rPr lang="en-US" sz="1600" i="0" dirty="0" smtClean="0">
                <a:solidFill>
                  <a:srgbClr val="245D28"/>
                </a:solidFill>
                <a:latin typeface="Calibri" panose="020F0502020204030204" pitchFamily="34" charset="0"/>
                <a:cs typeface="Calibri" panose="020F0502020204030204" pitchFamily="34" charset="0"/>
              </a:rPr>
              <a:t> and hoisting</a:t>
            </a:r>
            <a:endParaRPr lang="en-US" sz="1600" i="0" dirty="0" smtClean="0">
              <a:solidFill>
                <a:srgbClr val="245D28"/>
              </a:solidFill>
              <a:latin typeface="Calibri" panose="020F0502020204030204" pitchFamily="34" charset="0"/>
              <a:cs typeface="Calibri" panose="020F0502020204030204" pitchFamily="34" charset="0"/>
            </a:endParaRPr>
          </a:p>
          <a:p>
            <a:pPr marL="285750" marR="0" lvl="0" indent="-285750" defTabSz="914400" latinLnBrk="0">
              <a:lnSpc>
                <a:spcPct val="80000"/>
              </a:lnSpc>
              <a:spcBef>
                <a:spcPts val="0"/>
              </a:spcBef>
              <a:spcAft>
                <a:spcPts val="1200"/>
              </a:spcAft>
              <a:buClr>
                <a:srgbClr val="006633"/>
              </a:buClr>
              <a:buSzPct val="100000"/>
              <a:buFont typeface="Arial" panose="020B0604020202020204" pitchFamily="34" charset="0"/>
              <a:buChar char="•"/>
              <a:defRPr/>
            </a:pPr>
            <a:r>
              <a:rPr lang="en-US" sz="1600" i="0" dirty="0" smtClean="0">
                <a:solidFill>
                  <a:srgbClr val="245D28"/>
                </a:solidFill>
                <a:latin typeface="Calibri" panose="020F0502020204030204" pitchFamily="34" charset="0"/>
                <a:cs typeface="Calibri" panose="020F0502020204030204" pitchFamily="34" charset="0"/>
              </a:rPr>
              <a:t>Engineering support of power plant maintenance contractors</a:t>
            </a:r>
            <a:endParaRPr lang="en-US" sz="1600" i="0" dirty="0" smtClean="0">
              <a:solidFill>
                <a:srgbClr val="245D28"/>
              </a:solidFill>
              <a:latin typeface="Calibri" panose="020F0502020204030204" pitchFamily="34" charset="0"/>
              <a:cs typeface="Calibri" panose="020F0502020204030204" pitchFamily="34" charset="0"/>
            </a:endParaRPr>
          </a:p>
          <a:p>
            <a:pPr marL="285750" marR="0" lvl="0" indent="-285750" defTabSz="914400" latinLnBrk="0">
              <a:lnSpc>
                <a:spcPct val="80000"/>
              </a:lnSpc>
              <a:spcBef>
                <a:spcPts val="0"/>
              </a:spcBef>
              <a:spcAft>
                <a:spcPts val="1200"/>
              </a:spcAft>
              <a:buClr>
                <a:srgbClr val="006633"/>
              </a:buClr>
              <a:buSzPct val="100000"/>
              <a:buFont typeface="Arial" panose="020B0604020202020204" pitchFamily="34" charset="0"/>
              <a:buChar char="•"/>
              <a:defRPr/>
            </a:pPr>
            <a:r>
              <a:rPr lang="en-US" sz="1600" i="0" dirty="0" smtClean="0">
                <a:solidFill>
                  <a:srgbClr val="245D28"/>
                </a:solidFill>
                <a:latin typeface="Calibri" panose="020F0502020204030204" pitchFamily="34" charset="0"/>
                <a:cs typeface="Calibri" panose="020F0502020204030204" pitchFamily="34" charset="0"/>
              </a:rPr>
              <a:t>Various miscellaneous plant projects</a:t>
            </a:r>
            <a:endParaRPr lang="en-US" sz="1600" i="0" dirty="0" smtClean="0">
              <a:solidFill>
                <a:srgbClr val="245D28"/>
              </a:solidFill>
              <a:latin typeface="Calibri" panose="020F0502020204030204" pitchFamily="34" charset="0"/>
              <a:cs typeface="Calibri" panose="020F0502020204030204" pitchFamily="34" charset="0"/>
            </a:endParaRPr>
          </a:p>
        </p:txBody>
      </p:sp>
      <p:sp>
        <p:nvSpPr>
          <p:cNvPr id="7" name="Text Box 5"/>
          <p:cNvSpPr txBox="1">
            <a:spLocks noChangeArrowheads="1"/>
          </p:cNvSpPr>
          <p:nvPr/>
        </p:nvSpPr>
        <p:spPr bwMode="auto">
          <a:xfrm>
            <a:off x="0" y="266700"/>
            <a:ext cx="9144000" cy="1076325"/>
          </a:xfrm>
          <a:prstGeom prst="rect">
            <a:avLst/>
          </a:prstGeom>
          <a:noFill/>
          <a:ln w="12700">
            <a:noFill/>
            <a:miter lim="800000"/>
            <a:headEnd type="none" w="sm" len="sm"/>
            <a:tailEnd type="none" w="sm" len="sm"/>
          </a:ln>
          <a:effectLst/>
        </p:spPr>
        <p:txBody>
          <a:bodyPr wrap="square">
            <a:spAutoFit/>
          </a:bodyPr>
          <a:p>
            <a:pPr algn="ctr" latinLnBrk="0">
              <a:spcBef>
                <a:spcPts val="0"/>
              </a:spcBef>
              <a:defRPr/>
            </a:pPr>
            <a:r>
              <a:rPr lang="en-US" sz="3200" i="0" dirty="0" smtClean="0">
                <a:solidFill>
                  <a:srgbClr val="B22028"/>
                </a:solidFill>
                <a:latin typeface="Times New Roman" panose="02020603050405020304" pitchFamily="18" charset="0"/>
                <a:cs typeface="Times New Roman" panose="02020603050405020304" pitchFamily="18" charset="0"/>
              </a:rPr>
              <a:t>MECHANICAL AND </a:t>
            </a:r>
            <a:endParaRPr lang="en-US" sz="3200" i="0" dirty="0" smtClean="0">
              <a:solidFill>
                <a:srgbClr val="B22028"/>
              </a:solidFill>
              <a:latin typeface="Times New Roman" panose="02020603050405020304" pitchFamily="18" charset="0"/>
              <a:cs typeface="Times New Roman" panose="02020603050405020304" pitchFamily="18" charset="0"/>
            </a:endParaRPr>
          </a:p>
          <a:p>
            <a:pPr algn="ctr" latinLnBrk="0">
              <a:spcBef>
                <a:spcPts val="0"/>
              </a:spcBef>
              <a:defRPr/>
            </a:pPr>
            <a:r>
              <a:rPr lang="en-US" sz="3200" i="0" dirty="0" smtClean="0">
                <a:solidFill>
                  <a:srgbClr val="B22028"/>
                </a:solidFill>
                <a:latin typeface="Times New Roman" panose="02020603050405020304" pitchFamily="18" charset="0"/>
                <a:cs typeface="Times New Roman" panose="02020603050405020304" pitchFamily="18" charset="0"/>
              </a:rPr>
              <a:t>STRUCTURAL ENGINEERING</a:t>
            </a:r>
            <a:endParaRPr lang="en-US" sz="3200" i="0" dirty="0" smtClean="0">
              <a:solidFill>
                <a:srgbClr val="B22028"/>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9" name="Picture 14" descr="E:\ProjectsDSI\W10096\W10096 Start-Up\2007_05_14\IMG_0707.JPG"/>
          <p:cNvPicPr>
            <a:picLocks noChangeAspect="1"/>
          </p:cNvPicPr>
          <p:nvPr/>
        </p:nvPicPr>
        <p:blipFill>
          <a:blip r:embed="rId1"/>
          <a:stretch>
            <a:fillRect/>
          </a:stretch>
        </p:blipFill>
        <p:spPr>
          <a:xfrm>
            <a:off x="4989513" y="2219325"/>
            <a:ext cx="3090862" cy="2319338"/>
          </a:xfrm>
          <a:prstGeom prst="rect">
            <a:avLst/>
          </a:prstGeom>
          <a:noFill/>
          <a:ln w="9525">
            <a:noFill/>
          </a:ln>
        </p:spPr>
      </p:pic>
      <p:sp>
        <p:nvSpPr>
          <p:cNvPr id="27660" name="Text Box 13"/>
          <p:cNvSpPr txBox="1"/>
          <p:nvPr/>
        </p:nvSpPr>
        <p:spPr>
          <a:xfrm>
            <a:off x="4989513" y="4552950"/>
            <a:ext cx="3090862"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p>
            <a:pPr algn="l"/>
            <a:r>
              <a:rPr sz="1800" i="0" dirty="0">
                <a:solidFill>
                  <a:srgbClr val="245D38"/>
                </a:solidFill>
                <a:latin typeface="Calibri" panose="020F0502020204030204" pitchFamily="34" charset="0"/>
                <a:cs typeface="Calibri" panose="020F0502020204030204" pitchFamily="34" charset="0"/>
              </a:rPr>
              <a:t>4.  Inflection 1 between curves 1 and 2</a:t>
            </a:r>
            <a:endParaRPr sz="1800" i="0" dirty="0">
              <a:solidFill>
                <a:srgbClr val="245D38"/>
              </a:solidFill>
              <a:latin typeface="Calibri" panose="020F0502020204030204" pitchFamily="34" charset="0"/>
              <a:cs typeface="Calibri" panose="020F0502020204030204" pitchFamily="34" charset="0"/>
            </a:endParaRPr>
          </a:p>
        </p:txBody>
      </p:sp>
      <p:pic>
        <p:nvPicPr>
          <p:cNvPr id="2"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33570"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021013" y="2905125"/>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5</a:t>
            </a:r>
            <a:endParaRPr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2660650" y="2441575"/>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6</a:t>
            </a:r>
            <a:endParaRPr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599758" y="236759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3483610" y="329533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4</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83623" y="4102418"/>
            <a:ext cx="169862" cy="169862"/>
          </a:xfrm>
          <a:prstGeom prst="ellipse">
            <a:avLst/>
          </a:prstGeom>
          <a:solidFill>
            <a:schemeClr val="bg1"/>
          </a:solidFill>
          <a:ln w="12700" cap="flat" cmpd="sng">
            <a:solidFill>
              <a:schemeClr val="tx1"/>
            </a:solid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3</a:t>
            </a:r>
            <a:endParaRPr lang="en-US" sz="1200" i="0" dirty="0">
              <a:solidFill>
                <a:srgbClr val="006633"/>
              </a:solidFill>
              <a:latin typeface="Calibri" panose="020F0502020204030204" pitchFamily="34" charset="0"/>
              <a:cs typeface="Calibri" panose="020F0502020204030204" pitchFamily="34" charset="0"/>
            </a:endParaRPr>
          </a:p>
        </p:txBody>
      </p:sp>
      <p:sp>
        <p:nvSpPr>
          <p:cNvPr id="10"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3" name="Text Box 13"/>
          <p:cNvSpPr txBox="1"/>
          <p:nvPr/>
        </p:nvSpPr>
        <p:spPr>
          <a:xfrm>
            <a:off x="4989513" y="4579621"/>
            <a:ext cx="3090862"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5.  Inflection 2 between curves 2 and 3</a:t>
            </a:r>
            <a:endParaRPr sz="1800" i="0" dirty="0">
              <a:solidFill>
                <a:srgbClr val="245D38"/>
              </a:solidFill>
              <a:latin typeface="Calibri" panose="020F0502020204030204" pitchFamily="34" charset="0"/>
              <a:cs typeface="Calibri" panose="020F0502020204030204" pitchFamily="34" charset="0"/>
            </a:endParaRPr>
          </a:p>
        </p:txBody>
      </p:sp>
      <p:pic>
        <p:nvPicPr>
          <p:cNvPr id="28684" name="Picture 14" descr="E:\ProjectsDSI\W10096\W10096 Start-Up\2007_05_15\IMG_0773.JPG"/>
          <p:cNvPicPr>
            <a:picLocks noChangeAspect="1"/>
          </p:cNvPicPr>
          <p:nvPr/>
        </p:nvPicPr>
        <p:blipFill>
          <a:blip r:embed="rId1"/>
          <a:stretch>
            <a:fillRect/>
          </a:stretch>
        </p:blipFill>
        <p:spPr>
          <a:xfrm>
            <a:off x="4986338" y="2224088"/>
            <a:ext cx="3094037" cy="2319337"/>
          </a:xfrm>
          <a:prstGeom prst="rect">
            <a:avLst/>
          </a:prstGeom>
          <a:noFill/>
          <a:ln w="9525">
            <a:noFill/>
          </a:ln>
        </p:spPr>
      </p:pic>
      <p:pic>
        <p:nvPicPr>
          <p:cNvPr id="2"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33570"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414078" y="32994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4</a:t>
            </a:r>
            <a:endParaRPr lang="en-US"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2660650" y="2441575"/>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solidFill>
                  <a:srgbClr val="006633"/>
                </a:solidFill>
                <a:latin typeface="Calibri" panose="020F0502020204030204" pitchFamily="34" charset="0"/>
                <a:cs typeface="Calibri" panose="020F0502020204030204" pitchFamily="34" charset="0"/>
              </a:rPr>
              <a:t>6</a:t>
            </a:r>
            <a:endParaRPr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590233" y="2358073"/>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2972435" y="277336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5</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83623" y="4102418"/>
            <a:ext cx="169862" cy="169862"/>
          </a:xfrm>
          <a:prstGeom prst="ellipse">
            <a:avLst/>
          </a:prstGeom>
          <a:solidFill>
            <a:schemeClr val="bg1"/>
          </a:solidFill>
          <a:ln w="12700" cap="flat" cmpd="sng">
            <a:solidFill>
              <a:schemeClr val="tx1"/>
            </a:solid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3</a:t>
            </a:r>
            <a:endParaRPr lang="en-US" sz="1200" i="0" dirty="0">
              <a:solidFill>
                <a:srgbClr val="006633"/>
              </a:solidFill>
              <a:latin typeface="Calibri" panose="020F0502020204030204" pitchFamily="34" charset="0"/>
              <a:cs typeface="Calibri" panose="020F0502020204030204" pitchFamily="34" charset="0"/>
            </a:endParaRPr>
          </a:p>
        </p:txBody>
      </p:sp>
      <p:sp>
        <p:nvSpPr>
          <p:cNvPr id="10"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7" name="Picture 14" descr="E:\ProjectsDSI\W10096\W10096 Start-Up\2007_05_17\IMG_0810.JPG"/>
          <p:cNvPicPr>
            <a:picLocks noChangeAspect="1"/>
          </p:cNvPicPr>
          <p:nvPr/>
        </p:nvPicPr>
        <p:blipFill>
          <a:blip r:embed="rId1"/>
          <a:stretch>
            <a:fillRect/>
          </a:stretch>
        </p:blipFill>
        <p:spPr>
          <a:xfrm>
            <a:off x="4943475" y="2152650"/>
            <a:ext cx="3098800" cy="2324100"/>
          </a:xfrm>
          <a:prstGeom prst="rect">
            <a:avLst/>
          </a:prstGeom>
          <a:noFill/>
          <a:ln w="9525">
            <a:noFill/>
          </a:ln>
        </p:spPr>
      </p:pic>
      <p:sp>
        <p:nvSpPr>
          <p:cNvPr id="29708" name="Text Box 13"/>
          <p:cNvSpPr txBox="1"/>
          <p:nvPr/>
        </p:nvSpPr>
        <p:spPr>
          <a:xfrm>
            <a:off x="4943475" y="4479609"/>
            <a:ext cx="3098800"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6.  Inflection 3 between curves 3 and 4</a:t>
            </a:r>
            <a:endParaRPr sz="1800" i="0" dirty="0">
              <a:solidFill>
                <a:srgbClr val="245D38"/>
              </a:solidFill>
              <a:latin typeface="Calibri" panose="020F0502020204030204" pitchFamily="34" charset="0"/>
              <a:cs typeface="Calibri" panose="020F0502020204030204" pitchFamily="34" charset="0"/>
            </a:endParaRPr>
          </a:p>
        </p:txBody>
      </p:sp>
      <p:pic>
        <p:nvPicPr>
          <p:cNvPr id="2"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33570"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414078" y="32994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4</a:t>
            </a:r>
            <a:endParaRPr lang="en-US"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3066415" y="288544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5</a:t>
            </a:r>
            <a:endParaRPr lang="en-US"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580708" y="238791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2508250" y="228949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6</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83623" y="4102418"/>
            <a:ext cx="169862" cy="169862"/>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3</a:t>
            </a:r>
            <a:endParaRPr lang="en-US" sz="1200" i="0" dirty="0">
              <a:solidFill>
                <a:srgbClr val="006633"/>
              </a:solidFill>
              <a:latin typeface="Calibri" panose="020F0502020204030204" pitchFamily="34" charset="0"/>
              <a:cs typeface="Calibri" panose="020F0502020204030204" pitchFamily="34" charset="0"/>
            </a:endParaRPr>
          </a:p>
        </p:txBody>
      </p:sp>
      <p:sp>
        <p:nvSpPr>
          <p:cNvPr id="10" name="Oval 8"/>
          <p:cNvSpPr>
            <a:spLocks noChangeAspect="1"/>
          </p:cNvSpPr>
          <p:nvPr/>
        </p:nvSpPr>
        <p:spPr>
          <a:xfrm>
            <a:off x="1381125" y="19923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7</a:t>
            </a:r>
            <a:endParaRPr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3"/>
          <p:cNvSpPr txBox="1"/>
          <p:nvPr/>
        </p:nvSpPr>
        <p:spPr>
          <a:xfrm>
            <a:off x="4943475" y="4412933"/>
            <a:ext cx="3098800"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nchor="ctr" anchorCtr="0">
            <a:spAutoFit/>
          </a:bodyPr>
          <a:p>
            <a:pPr algn="l"/>
            <a:r>
              <a:rPr sz="1800" i="0" dirty="0">
                <a:solidFill>
                  <a:srgbClr val="245D38"/>
                </a:solidFill>
                <a:latin typeface="Calibri" panose="020F0502020204030204" pitchFamily="34" charset="0"/>
                <a:cs typeface="Calibri" panose="020F0502020204030204" pitchFamily="34" charset="0"/>
              </a:rPr>
              <a:t>7.  Top belt departs from curve 4 to its head/drive pulley</a:t>
            </a:r>
            <a:endParaRPr sz="1800" i="0" dirty="0">
              <a:solidFill>
                <a:srgbClr val="245D38"/>
              </a:solidFill>
              <a:latin typeface="Calibri" panose="020F0502020204030204" pitchFamily="34" charset="0"/>
              <a:cs typeface="Calibri" panose="020F0502020204030204" pitchFamily="34" charset="0"/>
            </a:endParaRPr>
          </a:p>
        </p:txBody>
      </p:sp>
      <p:pic>
        <p:nvPicPr>
          <p:cNvPr id="30723" name="Picture 2" descr="G:\Desktop\Adelaide disch\IMG_0593.JPG"/>
          <p:cNvPicPr>
            <a:picLocks noChangeAspect="1"/>
          </p:cNvPicPr>
          <p:nvPr/>
        </p:nvPicPr>
        <p:blipFill>
          <a:blip r:embed="rId1"/>
          <a:stretch>
            <a:fillRect/>
          </a:stretch>
        </p:blipFill>
        <p:spPr>
          <a:xfrm>
            <a:off x="4959350" y="2093913"/>
            <a:ext cx="3082925" cy="2312987"/>
          </a:xfrm>
          <a:prstGeom prst="rect">
            <a:avLst/>
          </a:prstGeom>
          <a:noFill/>
          <a:ln w="9525">
            <a:noFill/>
          </a:ln>
        </p:spPr>
      </p:pic>
      <p:pic>
        <p:nvPicPr>
          <p:cNvPr id="2"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3" name="Oval 5"/>
          <p:cNvSpPr>
            <a:spLocks noChangeAspect="1"/>
          </p:cNvSpPr>
          <p:nvPr/>
        </p:nvSpPr>
        <p:spPr>
          <a:xfrm>
            <a:off x="4443095"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4"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5" name="Oval 7"/>
          <p:cNvSpPr>
            <a:spLocks noChangeAspect="1"/>
          </p:cNvSpPr>
          <p:nvPr/>
        </p:nvSpPr>
        <p:spPr>
          <a:xfrm>
            <a:off x="3414078" y="32994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4</a:t>
            </a:r>
            <a:endParaRPr lang="en-US" sz="1200" i="0" dirty="0">
              <a:solidFill>
                <a:srgbClr val="006633"/>
              </a:solidFill>
              <a:latin typeface="Calibri" panose="020F0502020204030204" pitchFamily="34" charset="0"/>
              <a:cs typeface="Calibri" panose="020F0502020204030204" pitchFamily="34" charset="0"/>
            </a:endParaRPr>
          </a:p>
        </p:txBody>
      </p:sp>
      <p:sp>
        <p:nvSpPr>
          <p:cNvPr id="6" name="Oval 8"/>
          <p:cNvSpPr>
            <a:spLocks noChangeAspect="1"/>
          </p:cNvSpPr>
          <p:nvPr/>
        </p:nvSpPr>
        <p:spPr>
          <a:xfrm>
            <a:off x="3066415" y="288544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5</a:t>
            </a:r>
            <a:endParaRPr lang="en-US" sz="1200" i="0" dirty="0">
              <a:solidFill>
                <a:srgbClr val="006633"/>
              </a:solidFill>
              <a:latin typeface="Calibri" panose="020F0502020204030204" pitchFamily="34" charset="0"/>
              <a:cs typeface="Calibri" panose="020F0502020204030204" pitchFamily="34" charset="0"/>
            </a:endParaRPr>
          </a:p>
        </p:txBody>
      </p:sp>
      <p:sp>
        <p:nvSpPr>
          <p:cNvPr id="7" name="Oval 9"/>
          <p:cNvSpPr>
            <a:spLocks noChangeAspect="1"/>
          </p:cNvSpPr>
          <p:nvPr/>
        </p:nvSpPr>
        <p:spPr>
          <a:xfrm>
            <a:off x="609283" y="240188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sz="1200" i="0" dirty="0">
                <a:latin typeface="Calibri" panose="020F0502020204030204" pitchFamily="34" charset="0"/>
                <a:cs typeface="Calibri" panose="020F0502020204030204" pitchFamily="34" charset="0"/>
              </a:rPr>
              <a:t>8</a:t>
            </a:r>
            <a:endParaRPr sz="1200" i="0" dirty="0">
              <a:latin typeface="Calibri" panose="020F0502020204030204" pitchFamily="34" charset="0"/>
              <a:cs typeface="Calibri" panose="020F0502020204030204" pitchFamily="34" charset="0"/>
            </a:endParaRPr>
          </a:p>
        </p:txBody>
      </p:sp>
      <p:sp>
        <p:nvSpPr>
          <p:cNvPr id="8" name="Oval 10"/>
          <p:cNvSpPr>
            <a:spLocks noChangeAspect="1"/>
          </p:cNvSpPr>
          <p:nvPr/>
        </p:nvSpPr>
        <p:spPr>
          <a:xfrm>
            <a:off x="1290955" y="196691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7</a:t>
            </a:r>
            <a:endParaRPr lang="en-US" sz="1800" i="0" dirty="0">
              <a:latin typeface="Calibri" panose="020F0502020204030204" pitchFamily="34" charset="0"/>
              <a:cs typeface="Calibri" panose="020F0502020204030204" pitchFamily="34" charset="0"/>
            </a:endParaRPr>
          </a:p>
        </p:txBody>
      </p:sp>
      <p:sp>
        <p:nvSpPr>
          <p:cNvPr id="9" name="Oval 6"/>
          <p:cNvSpPr>
            <a:spLocks noChangeAspect="1"/>
          </p:cNvSpPr>
          <p:nvPr/>
        </p:nvSpPr>
        <p:spPr>
          <a:xfrm>
            <a:off x="3583623" y="4102418"/>
            <a:ext cx="169862" cy="169862"/>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3</a:t>
            </a:r>
            <a:endParaRPr lang="en-US" sz="1200" i="0" dirty="0">
              <a:solidFill>
                <a:srgbClr val="006633"/>
              </a:solidFill>
              <a:latin typeface="Calibri" panose="020F0502020204030204" pitchFamily="34" charset="0"/>
              <a:cs typeface="Calibri" panose="020F0502020204030204" pitchFamily="34" charset="0"/>
            </a:endParaRPr>
          </a:p>
        </p:txBody>
      </p:sp>
      <p:sp>
        <p:nvSpPr>
          <p:cNvPr id="10" name="Oval 8"/>
          <p:cNvSpPr>
            <a:spLocks noChangeAspect="1"/>
          </p:cNvSpPr>
          <p:nvPr/>
        </p:nvSpPr>
        <p:spPr>
          <a:xfrm>
            <a:off x="2472055" y="22336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8</a:t>
            </a:r>
            <a:endParaRPr lang="en-US" sz="1200" i="0" dirty="0">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55" name="Text Box 13"/>
          <p:cNvSpPr txBox="1"/>
          <p:nvPr/>
        </p:nvSpPr>
        <p:spPr>
          <a:xfrm>
            <a:off x="4953000" y="4559300"/>
            <a:ext cx="3098800" cy="645160"/>
          </a:xfrm>
          <a:prstGeom prst="rect">
            <a:avLst/>
          </a:prstGeom>
          <a:noFill/>
          <a:ln w="12700" cap="flat" cmpd="sng">
            <a:noFill/>
            <a:prstDash val="solid"/>
            <a:miter/>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p>
            <a:pPr algn="l"/>
            <a:r>
              <a:rPr sz="1800" i="0" dirty="0">
                <a:solidFill>
                  <a:srgbClr val="245D38"/>
                </a:solidFill>
                <a:latin typeface="Calibri" panose="020F0502020204030204" pitchFamily="34" charset="0"/>
                <a:cs typeface="Calibri" panose="020F0502020204030204" pitchFamily="34" charset="0"/>
              </a:rPr>
              <a:t>8.  Material discharge at head pulley</a:t>
            </a:r>
            <a:endParaRPr sz="1800" i="0" dirty="0">
              <a:solidFill>
                <a:srgbClr val="245D38"/>
              </a:solidFill>
              <a:latin typeface="Calibri" panose="020F0502020204030204" pitchFamily="34" charset="0"/>
              <a:cs typeface="Calibri" panose="020F0502020204030204" pitchFamily="34" charset="0"/>
            </a:endParaRPr>
          </a:p>
        </p:txBody>
      </p:sp>
      <p:pic>
        <p:nvPicPr>
          <p:cNvPr id="31756" name="Picture 14" descr="Discharge.JPG"/>
          <p:cNvPicPr>
            <a:picLocks noChangeAspect="1"/>
          </p:cNvPicPr>
          <p:nvPr/>
        </p:nvPicPr>
        <p:blipFill>
          <a:blip r:embed="rId1"/>
          <a:stretch>
            <a:fillRect/>
          </a:stretch>
        </p:blipFill>
        <p:spPr>
          <a:xfrm>
            <a:off x="4953000" y="2238375"/>
            <a:ext cx="3098800" cy="2324100"/>
          </a:xfrm>
          <a:prstGeom prst="rect">
            <a:avLst/>
          </a:prstGeom>
          <a:noFill/>
          <a:ln w="9525">
            <a:noFill/>
          </a:ln>
        </p:spPr>
      </p:pic>
      <p:pic>
        <p:nvPicPr>
          <p:cNvPr id="4" name="Picture 15" descr="IMG_0607_edit.jpg"/>
          <p:cNvPicPr>
            <a:picLocks noChangeAspect="1"/>
          </p:cNvPicPr>
          <p:nvPr/>
        </p:nvPicPr>
        <p:blipFill>
          <a:blip r:embed="rId2"/>
          <a:stretch>
            <a:fillRect/>
          </a:stretch>
        </p:blipFill>
        <p:spPr>
          <a:xfrm>
            <a:off x="495300" y="1771650"/>
            <a:ext cx="4122738" cy="3092450"/>
          </a:xfrm>
          <a:prstGeom prst="rect">
            <a:avLst/>
          </a:prstGeom>
          <a:noFill/>
          <a:ln w="9525">
            <a:noFill/>
          </a:ln>
        </p:spPr>
      </p:pic>
      <p:sp>
        <p:nvSpPr>
          <p:cNvPr id="5" name="Oval 5"/>
          <p:cNvSpPr>
            <a:spLocks noChangeAspect="1"/>
          </p:cNvSpPr>
          <p:nvPr/>
        </p:nvSpPr>
        <p:spPr>
          <a:xfrm>
            <a:off x="4433570" y="393446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1</a:t>
            </a:r>
            <a:endParaRPr lang="en-US" sz="1200" i="0" dirty="0">
              <a:latin typeface="Calibri" panose="020F0502020204030204" pitchFamily="34" charset="0"/>
              <a:cs typeface="Calibri" panose="020F0502020204030204" pitchFamily="34" charset="0"/>
            </a:endParaRPr>
          </a:p>
        </p:txBody>
      </p:sp>
      <p:sp>
        <p:nvSpPr>
          <p:cNvPr id="6" name="Oval 6"/>
          <p:cNvSpPr>
            <a:spLocks noChangeAspect="1"/>
          </p:cNvSpPr>
          <p:nvPr/>
        </p:nvSpPr>
        <p:spPr>
          <a:xfrm>
            <a:off x="4171633" y="42011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2</a:t>
            </a:r>
            <a:endParaRPr lang="en-US" sz="1200" i="0" dirty="0">
              <a:latin typeface="Calibri" panose="020F0502020204030204" pitchFamily="34" charset="0"/>
              <a:cs typeface="Calibri" panose="020F0502020204030204" pitchFamily="34" charset="0"/>
            </a:endParaRPr>
          </a:p>
        </p:txBody>
      </p:sp>
      <p:sp>
        <p:nvSpPr>
          <p:cNvPr id="7" name="Oval 7"/>
          <p:cNvSpPr>
            <a:spLocks noChangeAspect="1"/>
          </p:cNvSpPr>
          <p:nvPr/>
        </p:nvSpPr>
        <p:spPr>
          <a:xfrm>
            <a:off x="3414078" y="3299460"/>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4</a:t>
            </a:r>
            <a:endParaRPr lang="en-US" sz="1200" i="0" dirty="0">
              <a:solidFill>
                <a:srgbClr val="006633"/>
              </a:solidFill>
              <a:latin typeface="Calibri" panose="020F0502020204030204" pitchFamily="34" charset="0"/>
              <a:cs typeface="Calibri" panose="020F0502020204030204" pitchFamily="34" charset="0"/>
            </a:endParaRPr>
          </a:p>
        </p:txBody>
      </p:sp>
      <p:sp>
        <p:nvSpPr>
          <p:cNvPr id="8" name="Oval 8"/>
          <p:cNvSpPr>
            <a:spLocks noChangeAspect="1"/>
          </p:cNvSpPr>
          <p:nvPr/>
        </p:nvSpPr>
        <p:spPr>
          <a:xfrm>
            <a:off x="3066415" y="2885440"/>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5</a:t>
            </a:r>
            <a:endParaRPr lang="en-US" sz="1200" i="0" dirty="0">
              <a:solidFill>
                <a:srgbClr val="006633"/>
              </a:solidFill>
              <a:latin typeface="Calibri" panose="020F0502020204030204" pitchFamily="34" charset="0"/>
              <a:cs typeface="Calibri" panose="020F0502020204030204" pitchFamily="34" charset="0"/>
            </a:endParaRPr>
          </a:p>
        </p:txBody>
      </p:sp>
      <p:sp>
        <p:nvSpPr>
          <p:cNvPr id="9" name="Oval 9"/>
          <p:cNvSpPr>
            <a:spLocks noChangeAspect="1"/>
          </p:cNvSpPr>
          <p:nvPr/>
        </p:nvSpPr>
        <p:spPr>
          <a:xfrm>
            <a:off x="1319213" y="2065338"/>
            <a:ext cx="169862"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7</a:t>
            </a:r>
            <a:endParaRPr lang="en-US" sz="1200" i="0" dirty="0">
              <a:latin typeface="Calibri" panose="020F0502020204030204" pitchFamily="34" charset="0"/>
              <a:cs typeface="Calibri" panose="020F0502020204030204" pitchFamily="34" charset="0"/>
            </a:endParaRPr>
          </a:p>
        </p:txBody>
      </p:sp>
      <p:sp>
        <p:nvSpPr>
          <p:cNvPr id="10" name="Oval 10"/>
          <p:cNvSpPr>
            <a:spLocks noChangeAspect="1"/>
          </p:cNvSpPr>
          <p:nvPr/>
        </p:nvSpPr>
        <p:spPr>
          <a:xfrm>
            <a:off x="595630" y="2304733"/>
            <a:ext cx="269875" cy="266700"/>
          </a:xfrm>
          <a:prstGeom prst="ellipse">
            <a:avLst/>
          </a:prstGeom>
          <a:solidFill>
            <a:srgbClr val="FFFFFF"/>
          </a:solidFill>
          <a:ln w="12700" cap="flat" cmpd="sng">
            <a:noFill/>
            <a:prstDash val="solid"/>
            <a:headEnd type="none" w="sm" len="sm"/>
            <a:tailEnd type="none" w="sm" len="sm"/>
          </a:ln>
        </p:spPr>
        <p:txBody>
          <a:bodyPr wrap="none" anchor="ctr" anchorCtr="0"/>
          <a:p>
            <a:pPr algn="ctr"/>
            <a:r>
              <a:rPr lang="en-US" sz="1800" i="0" dirty="0">
                <a:latin typeface="Calibri" panose="020F0502020204030204" pitchFamily="34" charset="0"/>
                <a:cs typeface="Calibri" panose="020F0502020204030204" pitchFamily="34" charset="0"/>
              </a:rPr>
              <a:t>8</a:t>
            </a:r>
            <a:endParaRPr lang="en-US" sz="1800" i="0" dirty="0">
              <a:latin typeface="Calibri" panose="020F0502020204030204" pitchFamily="34" charset="0"/>
              <a:cs typeface="Calibri" panose="020F0502020204030204" pitchFamily="34" charset="0"/>
            </a:endParaRPr>
          </a:p>
        </p:txBody>
      </p:sp>
      <p:sp>
        <p:nvSpPr>
          <p:cNvPr id="11" name="Oval 6"/>
          <p:cNvSpPr>
            <a:spLocks noChangeAspect="1"/>
          </p:cNvSpPr>
          <p:nvPr/>
        </p:nvSpPr>
        <p:spPr>
          <a:xfrm>
            <a:off x="3583623" y="4102418"/>
            <a:ext cx="169862" cy="169862"/>
          </a:xfrm>
          <a:prstGeom prst="ellipse">
            <a:avLst/>
          </a:prstGeom>
          <a:solidFill>
            <a:schemeClr val="bg1"/>
          </a:solidFill>
          <a:ln w="12700" cap="flat" cmpd="sng">
            <a:solidFill>
              <a:schemeClr val="tx1"/>
            </a:solidFill>
            <a:prstDash val="solid"/>
            <a:headEnd type="none" w="sm" len="sm"/>
            <a:tailEnd type="none" w="sm" len="sm"/>
          </a:ln>
        </p:spPr>
        <p:txBody>
          <a:bodyPr wrap="none" anchor="ctr" anchorCtr="0"/>
          <a:p>
            <a:pPr algn="ctr"/>
            <a:r>
              <a:rPr lang="en-US" sz="1200" i="0" dirty="0">
                <a:solidFill>
                  <a:srgbClr val="006633"/>
                </a:solidFill>
                <a:latin typeface="Calibri" panose="020F0502020204030204" pitchFamily="34" charset="0"/>
                <a:cs typeface="Calibri" panose="020F0502020204030204" pitchFamily="34" charset="0"/>
              </a:rPr>
              <a:t>3</a:t>
            </a:r>
            <a:endParaRPr lang="en-US" sz="1200" i="0" dirty="0">
              <a:solidFill>
                <a:srgbClr val="006633"/>
              </a:solidFill>
              <a:latin typeface="Calibri" panose="020F0502020204030204" pitchFamily="34" charset="0"/>
              <a:cs typeface="Calibri" panose="020F0502020204030204" pitchFamily="34" charset="0"/>
            </a:endParaRPr>
          </a:p>
        </p:txBody>
      </p:sp>
      <p:sp>
        <p:nvSpPr>
          <p:cNvPr id="12" name="Oval 8"/>
          <p:cNvSpPr>
            <a:spLocks noChangeAspect="1"/>
          </p:cNvSpPr>
          <p:nvPr/>
        </p:nvSpPr>
        <p:spPr>
          <a:xfrm>
            <a:off x="2472055" y="2233613"/>
            <a:ext cx="169863" cy="168275"/>
          </a:xfrm>
          <a:prstGeom prst="ellipse">
            <a:avLst/>
          </a:prstGeom>
          <a:solidFill>
            <a:schemeClr val="bg1"/>
          </a:solidFill>
          <a:ln w="12700" cap="flat" cmpd="sng">
            <a:noFill/>
            <a:prstDash val="solid"/>
            <a:headEnd type="none" w="sm" len="sm"/>
            <a:tailEnd type="none" w="sm" len="sm"/>
          </a:ln>
        </p:spPr>
        <p:txBody>
          <a:bodyPr wrap="none" anchor="ctr" anchorCtr="0"/>
          <a:p>
            <a:pPr algn="ctr"/>
            <a:r>
              <a:rPr lang="en-US" sz="1200" i="0" dirty="0">
                <a:latin typeface="Calibri" panose="020F0502020204030204" pitchFamily="34" charset="0"/>
                <a:cs typeface="Calibri" panose="020F0502020204030204" pitchFamily="34" charset="0"/>
              </a:rPr>
              <a:t>8</a:t>
            </a:r>
            <a:endParaRPr lang="en-US" sz="1200" i="0" dirty="0">
              <a:latin typeface="Calibri" panose="020F0502020204030204" pitchFamily="34" charset="0"/>
              <a:cs typeface="Calibri" panose="020F0502020204030204" pitchFamily="34" charset="0"/>
            </a:endParaRPr>
          </a:p>
        </p:txBody>
      </p:sp>
    </p:spTree>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txBox="1"/>
          <p:nvPr/>
        </p:nvSpPr>
        <p:spPr>
          <a:xfrm>
            <a:off x="0" y="381000"/>
            <a:ext cx="9144000" cy="591185"/>
          </a:xfrm>
          <a:prstGeom prst="rect">
            <a:avLst/>
          </a:prstGeom>
          <a:noFill/>
          <a:ln w="9525">
            <a:noFill/>
          </a:ln>
        </p:spPr>
        <p:txBody>
          <a:bodyPr/>
          <a:p>
            <a:pPr marL="342900" indent="-342900" algn="ctr">
              <a:spcBef>
                <a:spcPct val="20000"/>
              </a:spcBef>
            </a:pPr>
            <a:r>
              <a:rPr sz="3200" i="0" dirty="0">
                <a:solidFill>
                  <a:srgbClr val="B22028"/>
                </a:solidFill>
                <a:latin typeface="Times New Roman" panose="02020603050405020304" pitchFamily="18" charset="0"/>
                <a:cs typeface="Times New Roman" panose="02020603050405020304" pitchFamily="18" charset="0"/>
              </a:rPr>
              <a:t>S</a:t>
            </a:r>
            <a:r>
              <a:rPr lang="en-US" sz="3200" i="0" dirty="0">
                <a:solidFill>
                  <a:srgbClr val="B22028"/>
                </a:solidFill>
                <a:latin typeface="Times New Roman" panose="02020603050405020304" pitchFamily="18" charset="0"/>
                <a:cs typeface="Times New Roman" panose="02020603050405020304" pitchFamily="18" charset="0"/>
              </a:rPr>
              <a:t>ANDWICH </a:t>
            </a:r>
            <a:r>
              <a:rPr sz="3200" i="0" dirty="0">
                <a:solidFill>
                  <a:srgbClr val="B22028"/>
                </a:solidFill>
                <a:latin typeface="Times New Roman" panose="02020603050405020304" pitchFamily="18" charset="0"/>
                <a:cs typeface="Times New Roman" panose="02020603050405020304" pitchFamily="18" charset="0"/>
              </a:rPr>
              <a:t>B</a:t>
            </a:r>
            <a:r>
              <a:rPr lang="en-US" sz="3200" i="0" dirty="0">
                <a:solidFill>
                  <a:srgbClr val="B22028"/>
                </a:solidFill>
                <a:latin typeface="Times New Roman" panose="02020603050405020304" pitchFamily="18" charset="0"/>
                <a:cs typeface="Times New Roman" panose="02020603050405020304" pitchFamily="18" charset="0"/>
              </a:rPr>
              <a:t>ELT</a:t>
            </a:r>
            <a:r>
              <a:rPr sz="3200" i="0" dirty="0">
                <a:solidFill>
                  <a:srgbClr val="B22028"/>
                </a:solidFill>
                <a:latin typeface="Times New Roman" panose="02020603050405020304" pitchFamily="18" charset="0"/>
                <a:cs typeface="Times New Roman" panose="02020603050405020304" pitchFamily="18" charset="0"/>
              </a:rPr>
              <a:t> H</a:t>
            </a:r>
            <a:r>
              <a:rPr lang="en-US" sz="3200" i="0" dirty="0">
                <a:solidFill>
                  <a:srgbClr val="B22028"/>
                </a:solidFill>
                <a:latin typeface="Times New Roman" panose="02020603050405020304" pitchFamily="18" charset="0"/>
                <a:cs typeface="Times New Roman" panose="02020603050405020304" pitchFamily="18" charset="0"/>
              </a:rPr>
              <a:t>IGH</a:t>
            </a:r>
            <a:r>
              <a:rPr sz="3200" i="0" dirty="0">
                <a:solidFill>
                  <a:srgbClr val="B22028"/>
                </a:solidFill>
                <a:latin typeface="Times New Roman" panose="02020603050405020304" pitchFamily="18" charset="0"/>
                <a:cs typeface="Times New Roman" panose="02020603050405020304" pitchFamily="18" charset="0"/>
              </a:rPr>
              <a:t> A</a:t>
            </a:r>
            <a:r>
              <a:rPr lang="en-US" sz="3200" i="0" dirty="0">
                <a:solidFill>
                  <a:srgbClr val="B22028"/>
                </a:solidFill>
                <a:latin typeface="Times New Roman" panose="02020603050405020304" pitchFamily="18" charset="0"/>
                <a:cs typeface="Times New Roman" panose="02020603050405020304" pitchFamily="18" charset="0"/>
              </a:rPr>
              <a:t>NGLE</a:t>
            </a:r>
            <a:r>
              <a:rPr sz="3200" i="0" dirty="0">
                <a:solidFill>
                  <a:srgbClr val="B22028"/>
                </a:solidFill>
                <a:latin typeface="Times New Roman" panose="02020603050405020304" pitchFamily="18" charset="0"/>
                <a:cs typeface="Times New Roman" panose="02020603050405020304" pitchFamily="18" charset="0"/>
              </a:rPr>
              <a:t> C</a:t>
            </a:r>
            <a:r>
              <a:rPr lang="en-US" sz="3200" i="0" dirty="0">
                <a:solidFill>
                  <a:srgbClr val="B22028"/>
                </a:solidFill>
                <a:latin typeface="Times New Roman" panose="02020603050405020304" pitchFamily="18" charset="0"/>
                <a:cs typeface="Times New Roman" panose="02020603050405020304" pitchFamily="18" charset="0"/>
              </a:rPr>
              <a:t>ONVEYORS</a:t>
            </a:r>
            <a:endParaRPr sz="3600" i="0" dirty="0">
              <a:latin typeface="Helvetica Condensed Medium" charset="0"/>
            </a:endParaRPr>
          </a:p>
        </p:txBody>
      </p:sp>
      <p:sp>
        <p:nvSpPr>
          <p:cNvPr id="3" name="Rectangle 3"/>
          <p:cNvSpPr txBox="1">
            <a:spLocks noChangeArrowheads="1"/>
          </p:cNvSpPr>
          <p:nvPr/>
        </p:nvSpPr>
        <p:spPr bwMode="auto">
          <a:xfrm>
            <a:off x="276225" y="1943100"/>
            <a:ext cx="8867775" cy="3666490"/>
          </a:xfrm>
          <a:prstGeom prst="rect">
            <a:avLst/>
          </a:prstGeom>
          <a:noFill/>
          <a:ln w="9525">
            <a:noFill/>
            <a:miter lim="800000"/>
          </a:ln>
          <a:effectLst/>
        </p:spPr>
        <p:txBody>
          <a:bodyPr lIns="92075" tIns="46038" rIns="92075" bIns="46038"/>
          <a:p>
            <a:pPr marR="0" defTabSz="457200">
              <a:spcBef>
                <a:spcPct val="20000"/>
              </a:spcBef>
              <a:buClr>
                <a:schemeClr val="accent1"/>
              </a:buClr>
              <a:buSzPct val="75000"/>
              <a:buFontTx/>
              <a:buNone/>
              <a:defRPr/>
            </a:pPr>
            <a:r>
              <a:rPr kumimoji="0" lang="en-US" sz="1600" b="1"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General:  </a:t>
            </a:r>
            <a:r>
              <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DSI Sandwich Belt High Angle Conveyors use all conventional conveyor equipment including smooth surfaced rubber belts that can be continuously scraped clean.  They feature the operating characteristics of conventional conveyors; high reliability, low O&amp;M costs</a:t>
            </a: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 typeface="Monotype Sorts" pitchFamily="2" charset="2"/>
              <a:buNone/>
              <a:defRPr/>
            </a:pPr>
            <a:r>
              <a:rPr kumimoji="0" lang="en-US" sz="1600" b="1"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Capacity:  </a:t>
            </a:r>
            <a:r>
              <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Unlimited, with wide belts at typical belt speeds rates can exceed 10000 t/h</a:t>
            </a: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 typeface="Monotype Sorts" pitchFamily="2" charset="2"/>
              <a:buNone/>
              <a:defRPr/>
            </a:pP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r>
              <a:rPr kumimoji="0" lang="en-US" sz="1600" b="1"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Material Size:  </a:t>
            </a:r>
            <a:r>
              <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Large belts can handle large lumps, 300mm +</a:t>
            </a: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r>
              <a:rPr kumimoji="0" lang="en-US" sz="1600" b="1"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Belt Speed:  </a:t>
            </a:r>
            <a:r>
              <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Recommended belt speeds are same as conventional conveyors and may exceed 5m/s in some industries</a:t>
            </a: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a:p>
            <a:pPr marR="0" defTabSz="457200">
              <a:spcBef>
                <a:spcPct val="20000"/>
              </a:spcBef>
              <a:buClr>
                <a:schemeClr val="accent1"/>
              </a:buClr>
              <a:buSzPct val="75000"/>
              <a:buFontTx/>
              <a:buNone/>
              <a:defRPr/>
            </a:pPr>
            <a:r>
              <a:rPr kumimoji="0" lang="en-US" sz="1600" b="1"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Belt Width:  </a:t>
            </a:r>
            <a:r>
              <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rPr>
              <a:t>Unlimited, belt width is available to 3000mm wide and beyond</a:t>
            </a:r>
            <a:endParaRPr kumimoji="0" lang="en-US" sz="1600" i="0" kern="0" cap="none" spc="0" normalizeH="0" baseline="0" noProof="0" dirty="0">
              <a:solidFill>
                <a:srgbClr val="245D38"/>
              </a:solidFill>
              <a:latin typeface="Calibri" panose="020F0502020204030204" pitchFamily="34" charset="0"/>
              <a:ea typeface="ヒラギノ角ゴ Pro W3" pitchFamily="-99" charset="-128"/>
              <a:cs typeface="Calibri" panose="020F0502020204030204" pitchFamily="34" charset="0"/>
            </a:endParaRPr>
          </a:p>
        </p:txBody>
      </p:sp>
      <p:sp>
        <p:nvSpPr>
          <p:cNvPr id="4" name="Rectangle 3"/>
          <p:cNvSpPr txBox="1"/>
          <p:nvPr/>
        </p:nvSpPr>
        <p:spPr>
          <a:xfrm>
            <a:off x="276225" y="972185"/>
            <a:ext cx="3058160" cy="504825"/>
          </a:xfrm>
          <a:prstGeom prst="rect">
            <a:avLst/>
          </a:prstGeom>
          <a:noFill/>
          <a:ln w="9525">
            <a:noFill/>
          </a:ln>
        </p:spPr>
        <p:txBody>
          <a:bodyPr/>
          <a:p>
            <a:pPr marL="342900" indent="-342900">
              <a:spcBef>
                <a:spcPct val="20000"/>
              </a:spcBef>
            </a:pPr>
            <a:r>
              <a:rPr sz="2400" b="1" i="0" dirty="0">
                <a:solidFill>
                  <a:srgbClr val="245D38"/>
                </a:solidFill>
                <a:latin typeface="Calibri" panose="020F0502020204030204" pitchFamily="34" charset="0"/>
                <a:cs typeface="Calibri" panose="020F0502020204030204" pitchFamily="34" charset="0"/>
              </a:rPr>
              <a:t>Important Features:</a:t>
            </a:r>
            <a:endParaRPr sz="2400" b="1" i="0" dirty="0">
              <a:solidFill>
                <a:srgbClr val="245D3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charRg st="0" end="271"/>
                                            </p:txEl>
                                          </p:spTgt>
                                        </p:tgtEl>
                                        <p:attrNameLst>
                                          <p:attrName>style.visibility</p:attrName>
                                        </p:attrNameLst>
                                      </p:cBhvr>
                                      <p:to>
                                        <p:strVal val="visible"/>
                                      </p:to>
                                    </p:set>
                                    <p:anim calcmode="lin" valueType="num">
                                      <p:cBhvr additive="base">
                                        <p:cTn id="7" dur="500" fill="hold"/>
                                        <p:tgtEl>
                                          <p:spTgt spid="3">
                                            <p:txEl>
                                              <p:charRg st="0" end="27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charRg st="0" end="27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charRg st="0" end="271"/>
                                            </p:txEl>
                                          </p:spTgt>
                                        </p:tgtEl>
                                        <p:attrNameLst>
                                          <p:attrName>ppt_c</p:attrName>
                                        </p:attrNameLst>
                                      </p:cBhvr>
                                      <p:to>
                                        <a:srgbClr val="C4C4C4"/>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charRg st="272" end="360"/>
                                            </p:txEl>
                                          </p:spTgt>
                                        </p:tgtEl>
                                        <p:attrNameLst>
                                          <p:attrName>style.visibility</p:attrName>
                                        </p:attrNameLst>
                                      </p:cBhvr>
                                      <p:to>
                                        <p:strVal val="visible"/>
                                      </p:to>
                                    </p:set>
                                    <p:anim calcmode="lin" valueType="num">
                                      <p:cBhvr additive="base">
                                        <p:cTn id="13" dur="500" fill="hold"/>
                                        <p:tgtEl>
                                          <p:spTgt spid="3">
                                            <p:txEl>
                                              <p:charRg st="272" end="36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charRg st="272" end="36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charRg st="272" end="360"/>
                                            </p:txEl>
                                          </p:spTgt>
                                        </p:tgtEl>
                                        <p:attrNameLst>
                                          <p:attrName>ppt_c</p:attrName>
                                        </p:attrNameLst>
                                      </p:cBhvr>
                                      <p:to>
                                        <a:srgbClr val="C4C4C4"/>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charRg st="420" end="531"/>
                                            </p:txEl>
                                          </p:spTgt>
                                        </p:tgtEl>
                                        <p:attrNameLst>
                                          <p:attrName>style.visibility</p:attrName>
                                        </p:attrNameLst>
                                      </p:cBhvr>
                                      <p:to>
                                        <p:strVal val="visible"/>
                                      </p:to>
                                    </p:set>
                                    <p:anim calcmode="lin" valueType="num">
                                      <p:cBhvr additive="base">
                                        <p:cTn id="19" dur="500" fill="hold"/>
                                        <p:tgtEl>
                                          <p:spTgt spid="3">
                                            <p:txEl>
                                              <p:charRg st="420" end="53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charRg st="420" end="53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charRg st="420" end="531"/>
                                            </p:txEl>
                                          </p:spTgt>
                                        </p:tgtEl>
                                        <p:attrNameLst>
                                          <p:attrName>ppt_c</p:attrName>
                                        </p:attrNameLst>
                                      </p:cBhvr>
                                      <p:to>
                                        <a:srgbClr val="C4C4C4"/>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p:nvPr/>
        </p:nvSpPr>
        <p:spPr>
          <a:xfrm>
            <a:off x="4928870" y="1056005"/>
            <a:ext cx="3764280" cy="2061210"/>
          </a:xfrm>
          <a:prstGeom prst="rect">
            <a:avLst/>
          </a:prstGeom>
          <a:noFill/>
          <a:ln w="9525">
            <a:noFill/>
          </a:ln>
        </p:spPr>
        <p:txBody>
          <a:bodyPr wrap="none" anchor="t" anchorCtr="0">
            <a:spAutoFit/>
          </a:bodyPr>
          <a:p>
            <a:r>
              <a:rPr lang="en-US" altLang="zh-CN" sz="3200" i="0" dirty="0">
                <a:solidFill>
                  <a:srgbClr val="B22028"/>
                </a:solidFill>
                <a:latin typeface="Times New Roman" panose="02020603050405020304" pitchFamily="18" charset="0"/>
                <a:ea typeface="Montserrat Semi" charset="0"/>
              </a:rPr>
              <a:t>AT MINES </a:t>
            </a:r>
            <a:endParaRPr lang="en-US" altLang="zh-CN" sz="3200" i="0" dirty="0">
              <a:solidFill>
                <a:srgbClr val="B22028"/>
              </a:solidFill>
              <a:latin typeface="Times New Roman" panose="02020603050405020304" pitchFamily="18" charset="0"/>
              <a:ea typeface="Montserrat Semi" charset="0"/>
            </a:endParaRPr>
          </a:p>
          <a:p>
            <a:r>
              <a:rPr lang="en-US" altLang="zh-CN" sz="3200" i="0" dirty="0">
                <a:solidFill>
                  <a:srgbClr val="B22028"/>
                </a:solidFill>
                <a:latin typeface="Times New Roman" panose="02020603050405020304" pitchFamily="18" charset="0"/>
                <a:ea typeface="Montserrat Semi" charset="0"/>
              </a:rPr>
              <a:t>AND QUARRIES</a:t>
            </a:r>
            <a:endParaRPr lang="en-US" altLang="zh-CN" sz="3200" i="0" dirty="0">
              <a:solidFill>
                <a:srgbClr val="B22028"/>
              </a:solidFill>
              <a:latin typeface="Times New Roman" panose="02020603050405020304" pitchFamily="18" charset="0"/>
              <a:ea typeface="Montserrat Semi" charset="0"/>
            </a:endParaRPr>
          </a:p>
          <a:p>
            <a:r>
              <a:rPr lang="en-US" altLang="zh-CN" sz="3200" i="0" dirty="0">
                <a:solidFill>
                  <a:srgbClr val="B22028"/>
                </a:solidFill>
                <a:latin typeface="Times New Roman" panose="02020603050405020304" pitchFamily="18" charset="0"/>
                <a:ea typeface="Montserrat Semi" charset="0"/>
              </a:rPr>
              <a:t>(IN-PIT CRUSHING </a:t>
            </a:r>
            <a:endParaRPr lang="en-US" altLang="zh-CN" sz="3200" i="0" dirty="0">
              <a:solidFill>
                <a:srgbClr val="B22028"/>
              </a:solidFill>
              <a:latin typeface="Times New Roman" panose="02020603050405020304" pitchFamily="18" charset="0"/>
              <a:ea typeface="Montserrat Semi" charset="0"/>
            </a:endParaRPr>
          </a:p>
          <a:p>
            <a:r>
              <a:rPr lang="en-US" altLang="zh-CN" sz="3200" i="0" dirty="0">
                <a:solidFill>
                  <a:srgbClr val="B22028"/>
                </a:solidFill>
                <a:latin typeface="Times New Roman" panose="02020603050405020304" pitchFamily="18" charset="0"/>
                <a:ea typeface="Montserrat Semi" charset="0"/>
              </a:rPr>
              <a:t>AND CONVEYING)</a:t>
            </a:r>
            <a:endParaRPr lang="en-US" altLang="zh-CN" sz="3200" i="0" dirty="0">
              <a:solidFill>
                <a:srgbClr val="B22028"/>
              </a:solidFill>
              <a:latin typeface="Times New Roman" panose="02020603050405020304" pitchFamily="18" charset="0"/>
              <a:ea typeface="Montserrat Semi" charset="0"/>
            </a:endParaRPr>
          </a:p>
        </p:txBody>
      </p:sp>
      <p:sp>
        <p:nvSpPr>
          <p:cNvPr id="4" name="TextBox 5"/>
          <p:cNvSpPr txBox="1"/>
          <p:nvPr/>
        </p:nvSpPr>
        <p:spPr>
          <a:xfrm>
            <a:off x="4928870" y="3648075"/>
            <a:ext cx="2550160" cy="829945"/>
          </a:xfrm>
          <a:prstGeom prst="rect">
            <a:avLst/>
          </a:prstGeom>
          <a:noFill/>
          <a:ln w="9525">
            <a:noFill/>
          </a:ln>
        </p:spPr>
        <p:txBody>
          <a:bodyPr wrap="none" anchor="t" anchorCtr="0">
            <a:spAutoFit/>
          </a:bodyPr>
          <a:p>
            <a:pPr marL="457200" indent="-457200">
              <a:buFont typeface="Arial" panose="020B0604020202020204" pitchFamily="34" charset="0"/>
              <a:buChar char="•"/>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Most common concern</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a:p>
            <a:pPr marL="457200" indent="-457200">
              <a:buFont typeface="Arial" panose="020B0604020202020204" pitchFamily="34" charset="0"/>
              <a:buChar char="•"/>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Large belt, large lumps</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a:p>
            <a:pPr marL="457200" indent="-457200">
              <a:buFont typeface="Arial" panose="020B0604020202020204" pitchFamily="34" charset="0"/>
              <a:buChar char="•"/>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Select applications</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p:txBody>
      </p:sp>
      <p:cxnSp>
        <p:nvCxnSpPr>
          <p:cNvPr id="3" name="Straight Connector 2"/>
          <p:cNvCxnSpPr/>
          <p:nvPr/>
        </p:nvCxnSpPr>
        <p:spPr>
          <a:xfrm>
            <a:off x="4928870" y="342900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pic>
        <p:nvPicPr>
          <p:cNvPr id="6" name="Content Placeholder 5" descr="istockphoto-106439507-612x612"/>
          <p:cNvPicPr>
            <a:picLocks noChangeAspect="1"/>
          </p:cNvPicPr>
          <p:nvPr>
            <p:ph idx="1"/>
          </p:nvPr>
        </p:nvPicPr>
        <p:blipFill>
          <a:blip r:embed="rId1"/>
          <a:srcRect l="24883" t="1643" r="30242"/>
          <a:stretch>
            <a:fillRect/>
          </a:stretch>
        </p:blipFill>
        <p:spPr>
          <a:xfrm>
            <a:off x="0" y="13970"/>
            <a:ext cx="4706620" cy="6844030"/>
          </a:xfrm>
          <a:prstGeom prst="rect">
            <a:avLst/>
          </a:prstGeom>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p:cNvSpPr txBox="1"/>
          <p:nvPr/>
        </p:nvSpPr>
        <p:spPr bwMode="auto">
          <a:xfrm>
            <a:off x="466725" y="2723515"/>
            <a:ext cx="8229600" cy="1896110"/>
          </a:xfrm>
          <a:prstGeom prst="rect">
            <a:avLst/>
          </a:prstGeom>
          <a:noFill/>
          <a:ln w="9525">
            <a:noFill/>
            <a:miter lim="800000"/>
          </a:ln>
        </p:spPr>
        <p:txBody>
          <a:bodyPr anchor="ctr"/>
          <a:p>
            <a:pPr marL="342900" marR="0" indent="-342900" defTabSz="457200">
              <a:buClrTx/>
              <a:buSzTx/>
              <a:buFont typeface="Arial" panose="020B0604020202020204" pitchFamily="34" charset="0"/>
              <a:buChar char="•"/>
              <a:defRPr/>
            </a:pPr>
            <a:r>
              <a:rPr kumimoji="0" lang="en-US" sz="2400" i="0" kern="1200" cap="none" spc="0" normalizeH="0" baseline="0" noProof="0" dirty="0">
                <a:solidFill>
                  <a:srgbClr val="245D38"/>
                </a:solidFill>
                <a:latin typeface="Calibri" panose="020F0502020204030204" pitchFamily="34" charset="0"/>
                <a:ea typeface="+mj-ea"/>
                <a:cs typeface="Calibri" panose="020F0502020204030204" pitchFamily="34" charset="0"/>
              </a:rPr>
              <a:t>Can they handle very high conveying rates?</a:t>
            </a:r>
            <a:endParaRPr kumimoji="0" lang="en-US" sz="2400" i="0" kern="1200" cap="none" spc="0" normalizeH="0" baseline="0" noProof="0" dirty="0">
              <a:solidFill>
                <a:srgbClr val="245D38"/>
              </a:solidFill>
              <a:latin typeface="Calibri" panose="020F0502020204030204" pitchFamily="34" charset="0"/>
              <a:ea typeface="+mj-ea"/>
              <a:cs typeface="Calibri" panose="020F0502020204030204" pitchFamily="34" charset="0"/>
            </a:endParaRPr>
          </a:p>
          <a:p>
            <a:pPr marL="342900" marR="0" indent="-342900" defTabSz="457200">
              <a:buClrTx/>
              <a:buSzTx/>
              <a:buFont typeface="Arial" panose="020B0604020202020204" pitchFamily="34" charset="0"/>
              <a:buChar char="•"/>
              <a:defRPr/>
            </a:pPr>
            <a:r>
              <a:rPr kumimoji="0" lang="en-US" sz="2400" i="0" kern="1200" cap="none" spc="0" normalizeH="0" baseline="0" noProof="0" dirty="0">
                <a:solidFill>
                  <a:srgbClr val="245D38"/>
                </a:solidFill>
                <a:latin typeface="Calibri" panose="020F0502020204030204" pitchFamily="34" charset="0"/>
                <a:ea typeface="+mj-ea"/>
                <a:cs typeface="Calibri" panose="020F0502020204030204" pitchFamily="34" charset="0"/>
              </a:rPr>
              <a:t>Are they suitable for continuous operation 24/7?</a:t>
            </a:r>
            <a:endParaRPr kumimoji="0" lang="en-US" sz="2400" i="0" kern="1200" cap="none" spc="0" normalizeH="0" baseline="0" noProof="0" dirty="0">
              <a:solidFill>
                <a:srgbClr val="245D38"/>
              </a:solidFill>
              <a:latin typeface="Calibri" panose="020F0502020204030204" pitchFamily="34" charset="0"/>
              <a:ea typeface="+mj-ea"/>
              <a:cs typeface="Calibri" panose="020F0502020204030204" pitchFamily="34" charset="0"/>
            </a:endParaRPr>
          </a:p>
          <a:p>
            <a:pPr marL="342900" marR="0" indent="-342900" defTabSz="457200">
              <a:buClrTx/>
              <a:buSzTx/>
              <a:buFont typeface="Arial" panose="020B0604020202020204" pitchFamily="34" charset="0"/>
              <a:buChar char="•"/>
              <a:defRPr/>
            </a:pPr>
            <a:r>
              <a:rPr kumimoji="0" lang="en-US" sz="2400" b="1" i="0" kern="1200" cap="none" spc="0" normalizeH="0" baseline="0" noProof="0" dirty="0">
                <a:solidFill>
                  <a:srgbClr val="245D38"/>
                </a:solidFill>
                <a:latin typeface="Calibri" panose="020F0502020204030204" pitchFamily="34" charset="0"/>
                <a:ea typeface="+mj-ea"/>
                <a:cs typeface="Calibri" panose="020F0502020204030204" pitchFamily="34" charset="0"/>
              </a:rPr>
              <a:t>Can they handle large, heavy, primary crushed ore and waste rock?</a:t>
            </a:r>
            <a:endParaRPr kumimoji="0" lang="en-US" sz="2400" b="1" i="0" kern="1200" cap="none" spc="0" normalizeH="0" baseline="0" noProof="0" dirty="0">
              <a:solidFill>
                <a:srgbClr val="245D38"/>
              </a:solidFill>
              <a:latin typeface="Calibri" panose="020F0502020204030204" pitchFamily="34" charset="0"/>
              <a:ea typeface="+mj-ea"/>
              <a:cs typeface="Calibri" panose="020F0502020204030204" pitchFamily="34" charset="0"/>
            </a:endParaRPr>
          </a:p>
        </p:txBody>
      </p:sp>
      <p:sp>
        <p:nvSpPr>
          <p:cNvPr id="3" name="Title 12"/>
          <p:cNvSpPr txBox="1"/>
          <p:nvPr/>
        </p:nvSpPr>
        <p:spPr bwMode="auto">
          <a:xfrm>
            <a:off x="9525" y="351790"/>
            <a:ext cx="9144000" cy="676910"/>
          </a:xfrm>
          <a:prstGeom prst="rect">
            <a:avLst/>
          </a:prstGeom>
          <a:noFill/>
          <a:ln w="9525">
            <a:noFill/>
            <a:miter lim="800000"/>
          </a:ln>
        </p:spPr>
        <p:txBody>
          <a:bodyPr anchor="ctr"/>
          <a:p>
            <a:pPr marR="0" algn="ctr" defTabSz="457200">
              <a:buClrTx/>
              <a:buSzTx/>
              <a:buFontTx/>
              <a:buNone/>
              <a:defRPr/>
            </a:pPr>
            <a:r>
              <a:rPr kumimoji="0" lang="en-US" sz="3200" i="0" kern="1200" cap="none" spc="0" normalizeH="0" baseline="0" noProof="0" dirty="0">
                <a:solidFill>
                  <a:srgbClr val="B22028"/>
                </a:solidFill>
                <a:latin typeface="Times New Roman" panose="02020603050405020304" pitchFamily="18" charset="0"/>
                <a:ea typeface="+mj-ea"/>
                <a:cs typeface="Times New Roman" panose="02020603050405020304" pitchFamily="18" charset="0"/>
              </a:rPr>
              <a:t>THE MOST COMMON CONCERN</a:t>
            </a:r>
            <a:endParaRPr kumimoji="0" lang="en-US" sz="3200" b="1" i="0" kern="1200" cap="none" spc="0" normalizeH="0" baseline="0" noProof="0" dirty="0">
              <a:latin typeface="Helvetica Condensed Medium"/>
              <a:ea typeface="+mj-ea"/>
              <a:cs typeface="+mj-cs"/>
            </a:endParaRPr>
          </a:p>
        </p:txBody>
      </p:sp>
      <p:sp>
        <p:nvSpPr>
          <p:cNvPr id="5" name="Title 12"/>
          <p:cNvSpPr txBox="1"/>
          <p:nvPr/>
        </p:nvSpPr>
        <p:spPr bwMode="auto">
          <a:xfrm>
            <a:off x="550545" y="1781175"/>
            <a:ext cx="8145780" cy="676910"/>
          </a:xfrm>
          <a:prstGeom prst="rect">
            <a:avLst/>
          </a:prstGeom>
          <a:noFill/>
          <a:ln w="9525">
            <a:noFill/>
            <a:miter lim="800000"/>
          </a:ln>
        </p:spPr>
        <p:txBody>
          <a:bodyPr anchor="ctr"/>
          <a:p>
            <a:pPr marR="0" algn="l" defTabSz="457200">
              <a:buClrTx/>
              <a:buSzTx/>
              <a:buFontTx/>
              <a:buNone/>
              <a:defRPr/>
            </a:pPr>
            <a:r>
              <a:rPr kumimoji="0" lang="en-US" sz="2400" i="0" kern="1200" cap="none" spc="0" normalizeH="0" baseline="0" noProof="0" dirty="0">
                <a:solidFill>
                  <a:srgbClr val="245D38"/>
                </a:solidFill>
                <a:latin typeface="Calibri" panose="020F0502020204030204" pitchFamily="34" charset="0"/>
                <a:ea typeface="+mj-ea"/>
                <a:cs typeface="Calibri" panose="020F0502020204030204" pitchFamily="34" charset="0"/>
              </a:rPr>
              <a:t>Are Sandwich High Angle Conveyors suitable for in-pit mining applications?</a:t>
            </a:r>
            <a:endParaRPr kumimoji="0" lang="en-US" sz="2400" b="1" i="0" kern="1200" cap="none" spc="0" normalizeH="0" baseline="0" noProof="0" dirty="0">
              <a:solidFill>
                <a:srgbClr val="245D38"/>
              </a:solidFill>
              <a:latin typeface="Calibri" panose="020F0502020204030204" pitchFamily="34" charset="0"/>
              <a:ea typeface="+mj-ea"/>
              <a:cs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charRg st="120" end="163"/>
                                            </p:txEl>
                                          </p:spTgt>
                                        </p:tgtEl>
                                        <p:attrNameLst>
                                          <p:attrName>style.visibility</p:attrName>
                                        </p:attrNameLst>
                                      </p:cBhvr>
                                      <p:to>
                                        <p:strVal val="visible"/>
                                      </p:to>
                                    </p:set>
                                    <p:animEffect transition="in" filter="blinds(horizontal)">
                                      <p:cBhvr>
                                        <p:cTn id="7" dur="500"/>
                                        <p:tgtEl>
                                          <p:spTgt spid="2">
                                            <p:txEl>
                                              <p:charRg st="120" end="16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charRg st="163" end="212"/>
                                            </p:txEl>
                                          </p:spTgt>
                                        </p:tgtEl>
                                        <p:attrNameLst>
                                          <p:attrName>style.visibility</p:attrName>
                                        </p:attrNameLst>
                                      </p:cBhvr>
                                      <p:to>
                                        <p:strVal val="visible"/>
                                      </p:to>
                                    </p:set>
                                    <p:animEffect transition="in" filter="blinds(horizontal)">
                                      <p:cBhvr>
                                        <p:cTn id="12" dur="500"/>
                                        <p:tgtEl>
                                          <p:spTgt spid="2">
                                            <p:txEl>
                                              <p:charRg st="163" end="21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charRg st="212" end="278"/>
                                            </p:txEl>
                                          </p:spTgt>
                                        </p:tgtEl>
                                        <p:attrNameLst>
                                          <p:attrName>style.visibility</p:attrName>
                                        </p:attrNameLst>
                                      </p:cBhvr>
                                      <p:to>
                                        <p:strVal val="visible"/>
                                      </p:to>
                                    </p:set>
                                    <p:animEffect transition="in" filter="blinds(horizontal)">
                                      <p:cBhvr>
                                        <p:cTn id="17" dur="500"/>
                                        <p:tgtEl>
                                          <p:spTgt spid="2">
                                            <p:txEl>
                                              <p:charRg st="212" end="27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p:cNvSpPr txBox="1"/>
          <p:nvPr/>
        </p:nvSpPr>
        <p:spPr bwMode="auto">
          <a:xfrm>
            <a:off x="0" y="428625"/>
            <a:ext cx="9144000" cy="1066800"/>
          </a:xfrm>
          <a:prstGeom prst="rect">
            <a:avLst/>
          </a:prstGeom>
          <a:noFill/>
          <a:ln w="9525">
            <a:noFill/>
            <a:miter lim="800000"/>
          </a:ln>
        </p:spPr>
        <p:txBody>
          <a:bodyPr anchor="ctr"/>
          <a:p>
            <a:pPr marR="0" defTabSz="457200">
              <a:buClrTx/>
              <a:buSzTx/>
              <a:buFontTx/>
              <a:buNone/>
              <a:defRPr/>
            </a:pPr>
            <a:r>
              <a:rPr kumimoji="0" lang="en-US" sz="3200" i="0" kern="1200" cap="none" spc="0" normalizeH="0" baseline="0" noProof="0" dirty="0">
                <a:solidFill>
                  <a:srgbClr val="B22028"/>
                </a:solidFill>
                <a:latin typeface="Times New Roman" panose="02020603050405020304" pitchFamily="18" charset="0"/>
                <a:ea typeface="+mj-ea"/>
                <a:cs typeface="Times New Roman" panose="02020603050405020304" pitchFamily="18" charset="0"/>
              </a:rPr>
              <a:t>LARGE BELTS CAN HANDLE LARGE LUMPS</a:t>
            </a:r>
            <a:endParaRPr kumimoji="0" lang="en-US" sz="3200" i="0" kern="1200" cap="none" spc="0" normalizeH="0" baseline="0" noProof="0" dirty="0">
              <a:solidFill>
                <a:srgbClr val="B22028"/>
              </a:solidFill>
              <a:latin typeface="Times New Roman" panose="02020603050405020304" pitchFamily="18" charset="0"/>
              <a:ea typeface="+mj-ea"/>
              <a:cs typeface="Times New Roman" panose="02020603050405020304" pitchFamily="18" charset="0"/>
            </a:endParaRPr>
          </a:p>
          <a:p>
            <a:pPr marR="0" defTabSz="457200">
              <a:buClrTx/>
              <a:buSzTx/>
              <a:buFontTx/>
              <a:buNone/>
              <a:defRPr/>
            </a:pPr>
            <a:r>
              <a:rPr kumimoji="0" lang="en-US" sz="3200" i="0" kern="1200" cap="none" spc="0" normalizeH="0" baseline="0" noProof="0" dirty="0">
                <a:solidFill>
                  <a:srgbClr val="B22028"/>
                </a:solidFill>
                <a:latin typeface="Times New Roman" panose="02020603050405020304" pitchFamily="18" charset="0"/>
                <a:ea typeface="+mj-ea"/>
                <a:cs typeface="Times New Roman" panose="02020603050405020304" pitchFamily="18" charset="0"/>
              </a:rPr>
              <a:t>SMALL BELTS HANDLE SMALL LUMPS</a:t>
            </a:r>
            <a:endParaRPr kumimoji="0" lang="en-US" sz="3200" i="0" kern="1200" cap="none" spc="0" normalizeH="0" baseline="0" noProof="0" dirty="0">
              <a:solidFill>
                <a:srgbClr val="B22028"/>
              </a:solidFill>
              <a:latin typeface="Times New Roman" panose="02020603050405020304" pitchFamily="18" charset="0"/>
              <a:ea typeface="+mj-ea"/>
              <a:cs typeface="Times New Roman" panose="02020603050405020304" pitchFamily="18" charset="0"/>
            </a:endParaRPr>
          </a:p>
        </p:txBody>
      </p:sp>
      <p:pic>
        <p:nvPicPr>
          <p:cNvPr id="4" name="Picture 3" descr="Picture13"/>
          <p:cNvPicPr>
            <a:picLocks noChangeAspect="1"/>
          </p:cNvPicPr>
          <p:nvPr/>
        </p:nvPicPr>
        <p:blipFill>
          <a:blip r:embed="rId1"/>
          <a:stretch>
            <a:fillRect/>
          </a:stretch>
        </p:blipFill>
        <p:spPr>
          <a:xfrm>
            <a:off x="74295" y="2068830"/>
            <a:ext cx="8995410" cy="3379470"/>
          </a:xfrm>
          <a:prstGeom prst="rect">
            <a:avLst/>
          </a:prstGeom>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2"/>
          <p:cNvSpPr txBox="1"/>
          <p:nvPr/>
        </p:nvSpPr>
        <p:spPr bwMode="auto">
          <a:xfrm>
            <a:off x="12700" y="131445"/>
            <a:ext cx="9093835" cy="2022475"/>
          </a:xfrm>
          <a:prstGeom prst="rect">
            <a:avLst/>
          </a:prstGeom>
          <a:noFill/>
          <a:ln w="9525">
            <a:noFill/>
            <a:miter lim="800000"/>
          </a:ln>
        </p:spPr>
        <p:txBody>
          <a:bodyPr anchor="ctr"/>
          <a:lstStyle/>
          <a:p>
            <a:pPr algn="ctr">
              <a:defRPr/>
            </a:pPr>
            <a:r>
              <a:rPr lang="en-US" sz="3200" i="0" dirty="0" smtClean="0">
                <a:solidFill>
                  <a:srgbClr val="B22028"/>
                </a:solidFill>
                <a:latin typeface="Times New Roman" panose="02020603050405020304" pitchFamily="18" charset="0"/>
                <a:ea typeface="+mj-ea"/>
                <a:cs typeface="Times New Roman" panose="02020603050405020304" pitchFamily="18" charset="0"/>
              </a:rPr>
              <a:t>DSI SANDWICH BELT </a:t>
            </a:r>
            <a:endParaRPr lang="en-US" sz="3200" i="0" dirty="0" smtClean="0">
              <a:solidFill>
                <a:srgbClr val="B22028"/>
              </a:solidFill>
              <a:latin typeface="Times New Roman" panose="02020603050405020304" pitchFamily="18" charset="0"/>
              <a:ea typeface="+mj-ea"/>
              <a:cs typeface="Times New Roman" panose="02020603050405020304" pitchFamily="18" charset="0"/>
            </a:endParaRPr>
          </a:p>
          <a:p>
            <a:pPr algn="ctr">
              <a:defRPr/>
            </a:pPr>
            <a:r>
              <a:rPr lang="en-US" sz="3200" i="0" dirty="0" smtClean="0">
                <a:solidFill>
                  <a:srgbClr val="B22028"/>
                </a:solidFill>
                <a:latin typeface="Times New Roman" panose="02020603050405020304" pitchFamily="18" charset="0"/>
                <a:ea typeface="+mj-ea"/>
                <a:cs typeface="Times New Roman" panose="02020603050405020304" pitchFamily="18" charset="0"/>
              </a:rPr>
              <a:t>HIGH ANGLE CONVEYOR</a:t>
            </a:r>
            <a:endParaRPr lang="en-US" sz="3200" i="0" dirty="0" smtClean="0">
              <a:solidFill>
                <a:srgbClr val="B22028"/>
              </a:solidFill>
              <a:latin typeface="Times New Roman" panose="02020603050405020304" pitchFamily="18" charset="0"/>
              <a:ea typeface="+mj-ea"/>
              <a:cs typeface="Times New Roman" panose="02020603050405020304" pitchFamily="18" charset="0"/>
            </a:endParaRPr>
          </a:p>
          <a:p>
            <a:pPr algn="ctr">
              <a:defRPr/>
            </a:pPr>
            <a:r>
              <a:rPr lang="en-US" sz="3200" i="0" dirty="0" err="1" smtClean="0">
                <a:solidFill>
                  <a:srgbClr val="B22028"/>
                </a:solidFill>
                <a:latin typeface="Times New Roman" panose="02020603050405020304" pitchFamily="18" charset="0"/>
                <a:ea typeface="+mj-ea"/>
                <a:cs typeface="Times New Roman" panose="02020603050405020304" pitchFamily="18" charset="0"/>
              </a:rPr>
              <a:t>vs</a:t>
            </a:r>
            <a:endParaRPr lang="en-US" sz="3200" i="0" dirty="0" smtClean="0">
              <a:solidFill>
                <a:srgbClr val="B22028"/>
              </a:solidFill>
              <a:latin typeface="Times New Roman" panose="02020603050405020304" pitchFamily="18" charset="0"/>
              <a:ea typeface="+mj-ea"/>
              <a:cs typeface="Times New Roman" panose="02020603050405020304" pitchFamily="18" charset="0"/>
            </a:endParaRPr>
          </a:p>
          <a:p>
            <a:pPr algn="ctr">
              <a:defRPr/>
            </a:pPr>
            <a:r>
              <a:rPr lang="en-US" sz="3200" i="0" dirty="0" smtClean="0">
                <a:solidFill>
                  <a:srgbClr val="B22028"/>
                </a:solidFill>
                <a:latin typeface="Times New Roman" panose="02020603050405020304" pitchFamily="18" charset="0"/>
                <a:ea typeface="+mj-ea"/>
                <a:cs typeface="Times New Roman" panose="02020603050405020304" pitchFamily="18" charset="0"/>
              </a:rPr>
              <a:t>MEGA-PIPE</a:t>
            </a:r>
            <a:endParaRPr lang="en-US" sz="3200" i="0" dirty="0" smtClean="0">
              <a:solidFill>
                <a:srgbClr val="B22028"/>
              </a:solidFill>
              <a:latin typeface="Times New Roman" panose="02020603050405020304" pitchFamily="18" charset="0"/>
              <a:ea typeface="+mj-ea"/>
              <a:cs typeface="Times New Roman" panose="02020603050405020304" pitchFamily="18" charset="0"/>
            </a:endParaRPr>
          </a:p>
        </p:txBody>
      </p:sp>
      <p:pic>
        <p:nvPicPr>
          <p:cNvPr id="2" name="Picture 1" descr="Picture14"/>
          <p:cNvPicPr>
            <a:picLocks noChangeAspect="1"/>
          </p:cNvPicPr>
          <p:nvPr/>
        </p:nvPicPr>
        <p:blipFill>
          <a:blip r:embed="rId1"/>
          <a:stretch>
            <a:fillRect/>
          </a:stretch>
        </p:blipFill>
        <p:spPr>
          <a:xfrm>
            <a:off x="129540" y="2205990"/>
            <a:ext cx="8884920" cy="3766185"/>
          </a:xfrm>
          <a:prstGeom prst="rect">
            <a:avLst/>
          </a:prstGeom>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txBox="1">
            <a:spLocks noChangeArrowheads="1"/>
          </p:cNvSpPr>
          <p:nvPr/>
        </p:nvSpPr>
        <p:spPr bwMode="auto">
          <a:xfrm>
            <a:off x="0" y="203835"/>
            <a:ext cx="9144000" cy="710565"/>
          </a:xfrm>
          <a:prstGeom prst="rect">
            <a:avLst/>
          </a:prstGeom>
          <a:noFill/>
          <a:ln w="9525">
            <a:noFill/>
            <a:miter lim="800000"/>
          </a:ln>
        </p:spPr>
        <p:txBody>
          <a:bodyPr vert="horz" wrap="square" lIns="91440" tIns="0" rIns="91440" bIns="45720" numCol="1" anchor="t" anchorCtr="0" compatLnSpc="1"/>
          <a:lstStyle/>
          <a:p>
            <a:pPr marL="0" marR="0" lvl="0" indent="0" algn="ctr" defTabSz="914400" rtl="0" eaLnBrk="0" fontAlgn="base" latinLnBrk="0" hangingPunct="0">
              <a:lnSpc>
                <a:spcPct val="130000"/>
              </a:lnSpc>
              <a:spcBef>
                <a:spcPct val="20000"/>
              </a:spcBef>
              <a:spcAft>
                <a:spcPct val="0"/>
              </a:spcAft>
              <a:buClr>
                <a:srgbClr val="006633"/>
              </a:buClr>
              <a:buSzPct val="50000"/>
              <a:defRPr/>
            </a:pPr>
            <a:r>
              <a:rPr lang="en-US" sz="3200" i="0" dirty="0" smtClean="0">
                <a:solidFill>
                  <a:srgbClr val="B22028"/>
                </a:solidFill>
                <a:latin typeface="Times New Roman" panose="02020603050405020304" pitchFamily="18" charset="0"/>
                <a:cs typeface="Times New Roman" panose="02020603050405020304" pitchFamily="18" charset="0"/>
              </a:rPr>
              <a:t>THE DSI ADDER SNAKE</a:t>
            </a:r>
            <a:endParaRPr lang="en-US" sz="3200" i="0" dirty="0" smtClean="0">
              <a:solidFill>
                <a:srgbClr val="B22028"/>
              </a:solidFill>
              <a:latin typeface="Times New Roman" panose="02020603050405020304" pitchFamily="18" charset="0"/>
              <a:cs typeface="Times New Roman" panose="02020603050405020304" pitchFamily="18" charset="0"/>
            </a:endParaRPr>
          </a:p>
        </p:txBody>
      </p:sp>
      <p:pic>
        <p:nvPicPr>
          <p:cNvPr id="2" name="Picture 1" descr="Adder Entrance transparent"/>
          <p:cNvPicPr>
            <a:picLocks noChangeAspect="1"/>
          </p:cNvPicPr>
          <p:nvPr/>
        </p:nvPicPr>
        <p:blipFill>
          <a:blip r:embed="rId1"/>
          <a:stretch>
            <a:fillRect/>
          </a:stretch>
        </p:blipFill>
        <p:spPr>
          <a:xfrm>
            <a:off x="5135880" y="1150620"/>
            <a:ext cx="3462020" cy="2805430"/>
          </a:xfrm>
          <a:prstGeom prst="rect">
            <a:avLst/>
          </a:prstGeom>
        </p:spPr>
      </p:pic>
      <p:pic>
        <p:nvPicPr>
          <p:cNvPr id="3" name="Picture 2" descr="Adder Snake graphic transparent "/>
          <p:cNvPicPr>
            <a:picLocks noChangeAspect="1"/>
          </p:cNvPicPr>
          <p:nvPr/>
        </p:nvPicPr>
        <p:blipFill>
          <a:blip r:embed="rId2"/>
          <a:stretch>
            <a:fillRect/>
          </a:stretch>
        </p:blipFill>
        <p:spPr>
          <a:xfrm>
            <a:off x="542925" y="3855085"/>
            <a:ext cx="8229600" cy="1697990"/>
          </a:xfrm>
          <a:prstGeom prst="rect">
            <a:avLst/>
          </a:prstGeom>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4785995" y="1019175"/>
            <a:ext cx="3305810" cy="2061210"/>
          </a:xfrm>
          <a:prstGeom prst="rect">
            <a:avLst/>
          </a:prstGeom>
          <a:noFill/>
        </p:spPr>
        <p:txBody>
          <a:bodyPr wrap="square" rtlCol="0">
            <a:spAutoFit/>
          </a:bodyPr>
          <a:p>
            <a:r>
              <a:rPr lang="en-US" sz="3200" i="0">
                <a:solidFill>
                  <a:srgbClr val="B22028"/>
                </a:solidFill>
                <a:latin typeface="Times New Roman" panose="02020603050405020304" pitchFamily="18" charset="0"/>
                <a:cs typeface="Times New Roman" panose="02020603050405020304" pitchFamily="18" charset="0"/>
              </a:rPr>
              <a:t>SELECT APPLICATIONS</a:t>
            </a:r>
            <a:endParaRPr lang="en-US" sz="3200" i="0">
              <a:solidFill>
                <a:srgbClr val="B22028"/>
              </a:solidFill>
              <a:latin typeface="Times New Roman" panose="02020603050405020304" pitchFamily="18" charset="0"/>
              <a:cs typeface="Times New Roman" panose="02020603050405020304" pitchFamily="18" charset="0"/>
            </a:endParaRPr>
          </a:p>
          <a:p>
            <a:r>
              <a:rPr lang="en-US" sz="3200" i="0">
                <a:solidFill>
                  <a:srgbClr val="B22028"/>
                </a:solidFill>
                <a:latin typeface="Times New Roman" panose="02020603050405020304" pitchFamily="18" charset="0"/>
                <a:cs typeface="Times New Roman" panose="02020603050405020304" pitchFamily="18" charset="0"/>
              </a:rPr>
              <a:t>AT MINES AND FACILITIES</a:t>
            </a:r>
            <a:endParaRPr lang="en-US" sz="3200" i="0">
              <a:solidFill>
                <a:srgbClr val="B22028"/>
              </a:solidFill>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881245" y="3301365"/>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pic>
        <p:nvPicPr>
          <p:cNvPr id="7" name="Content Placeholder 2" descr="07_11_04 Unit 12 DSC02509"/>
          <p:cNvPicPr>
            <a:picLocks noChangeAspect="1"/>
          </p:cNvPicPr>
          <p:nvPr/>
        </p:nvPicPr>
        <p:blipFill>
          <a:blip r:embed="rId1"/>
          <a:srcRect l="18889"/>
          <a:stretch>
            <a:fillRect/>
          </a:stretch>
        </p:blipFill>
        <p:spPr>
          <a:xfrm>
            <a:off x="9525" y="0"/>
            <a:ext cx="4171950" cy="6858635"/>
          </a:xfrm>
          <a:prstGeom prst="rect">
            <a:avLst/>
          </a:prstGeom>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530350" y="1219200"/>
            <a:ext cx="6242050" cy="4338816"/>
            <a:chOff x="1524000" y="1295400"/>
            <a:chExt cx="6242050" cy="4338816"/>
          </a:xfrm>
        </p:grpSpPr>
        <p:pic>
          <p:nvPicPr>
            <p:cNvPr id="28" name="Picture 57" descr="DS 003 C"/>
            <p:cNvPicPr>
              <a:picLocks noChangeAspect="1" noChangeArrowheads="1"/>
            </p:cNvPicPr>
            <p:nvPr/>
          </p:nvPicPr>
          <p:blipFill>
            <a:blip r:embed="rId1" cstate="print"/>
            <a:srcRect/>
            <a:stretch>
              <a:fillRect/>
            </a:stretch>
          </p:blipFill>
          <p:spPr bwMode="auto">
            <a:xfrm>
              <a:off x="1524000" y="1295400"/>
              <a:ext cx="3278765" cy="4338816"/>
            </a:xfrm>
            <a:prstGeom prst="rect">
              <a:avLst/>
            </a:prstGeom>
            <a:noFill/>
            <a:ln w="9525">
              <a:noFill/>
              <a:miter lim="800000"/>
              <a:headEnd/>
              <a:tailEnd/>
            </a:ln>
          </p:spPr>
        </p:pic>
        <p:sp>
          <p:nvSpPr>
            <p:cNvPr id="29" name="Text Box 58"/>
            <p:cNvSpPr txBox="1">
              <a:spLocks noChangeArrowheads="1"/>
            </p:cNvSpPr>
            <p:nvPr/>
          </p:nvSpPr>
          <p:spPr bwMode="auto">
            <a:xfrm>
              <a:off x="4800600" y="2433816"/>
              <a:ext cx="2965450" cy="2152650"/>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dirty="0"/>
                <a:t>Sandwich Conveyor</a:t>
              </a:r>
              <a:endParaRPr lang="en-US" sz="900" b="1" dirty="0"/>
            </a:p>
            <a:p>
              <a:pPr algn="ctr">
                <a:tabLst>
                  <a:tab pos="171450" algn="l"/>
                  <a:tab pos="285750" algn="l"/>
                  <a:tab pos="1200150" algn="l"/>
                </a:tabLst>
              </a:pPr>
              <a:r>
                <a:rPr lang="en-US" sz="900" b="1" dirty="0"/>
                <a:t>for</a:t>
              </a:r>
              <a:endParaRPr lang="en-US" sz="900" b="1" dirty="0"/>
            </a:p>
            <a:p>
              <a:pPr algn="ctr">
                <a:tabLst>
                  <a:tab pos="171450" algn="l"/>
                  <a:tab pos="285750" algn="l"/>
                  <a:tab pos="1200150" algn="l"/>
                </a:tabLst>
              </a:pPr>
              <a:r>
                <a:rPr lang="en-US" sz="900" b="1" dirty="0"/>
                <a:t>Copper Mine, Eastern Europe</a:t>
              </a:r>
              <a:endParaRPr lang="en-US" b="1" dirty="0"/>
            </a:p>
            <a:p>
              <a:pPr algn="ctr">
                <a:tabLst>
                  <a:tab pos="171450" algn="l"/>
                  <a:tab pos="285750" algn="l"/>
                  <a:tab pos="1200150" algn="l"/>
                </a:tabLst>
              </a:pPr>
              <a:endParaRPr lang="en-US" sz="900" dirty="0"/>
            </a:p>
            <a:p>
              <a:pPr>
                <a:tabLst>
                  <a:tab pos="171450" algn="l"/>
                  <a:tab pos="285750" algn="l"/>
                  <a:tab pos="1200150" algn="l"/>
                </a:tabLst>
              </a:pPr>
              <a:r>
                <a:rPr lang="en-US" sz="900" dirty="0"/>
                <a:t>	Material	- Copper Ore</a:t>
              </a:r>
              <a:endParaRPr lang="en-US" sz="900" dirty="0"/>
            </a:p>
            <a:p>
              <a:pPr>
                <a:tabLst>
                  <a:tab pos="171450" algn="l"/>
                  <a:tab pos="285750" algn="l"/>
                  <a:tab pos="1200150" algn="l"/>
                </a:tabLst>
              </a:pPr>
              <a:r>
                <a:rPr lang="en-US" sz="900" dirty="0"/>
                <a:t>		- Density	- 2.08 t/cu-m (130 PCF)</a:t>
              </a:r>
              <a:endParaRPr lang="en-US" sz="900" dirty="0"/>
            </a:p>
            <a:p>
              <a:pPr>
                <a:tabLst>
                  <a:tab pos="171450" algn="l"/>
                  <a:tab pos="285750" algn="l"/>
                  <a:tab pos="1200150" algn="l"/>
                </a:tabLst>
              </a:pPr>
              <a:r>
                <a:rPr lang="en-US" sz="900" dirty="0"/>
                <a:t>		- Size	- To 250 mm (10”) minus</a:t>
              </a:r>
              <a:endParaRPr lang="en-US" sz="900" dirty="0"/>
            </a:p>
            <a:p>
              <a:pPr>
                <a:tabLst>
                  <a:tab pos="171450" algn="l"/>
                  <a:tab pos="285750" algn="l"/>
                  <a:tab pos="1200150" algn="l"/>
                </a:tabLst>
              </a:pPr>
              <a:r>
                <a:rPr lang="en-US" sz="900" dirty="0"/>
                <a:t>	Conveying Rate	- 4000 t/h (4409 STPH)</a:t>
              </a:r>
              <a:endParaRPr lang="en-US" sz="900" dirty="0"/>
            </a:p>
            <a:p>
              <a:pPr>
                <a:tabLst>
                  <a:tab pos="171450" algn="l"/>
                  <a:tab pos="285750" algn="l"/>
                  <a:tab pos="1200150" algn="l"/>
                </a:tabLst>
              </a:pPr>
              <a:r>
                <a:rPr lang="en-US" sz="900" dirty="0"/>
                <a:t>	Conveying Angle	- 35.5 degrees</a:t>
              </a:r>
              <a:endParaRPr lang="en-US" sz="900" dirty="0"/>
            </a:p>
            <a:p>
              <a:pPr>
                <a:tabLst>
                  <a:tab pos="171450" algn="l"/>
                  <a:tab pos="285750" algn="l"/>
                  <a:tab pos="1200150" algn="l"/>
                </a:tabLst>
              </a:pPr>
              <a:r>
                <a:rPr lang="en-US" sz="900" dirty="0"/>
                <a:t>	Belt Width	- 2000 mm (78.7”)</a:t>
              </a:r>
              <a:endParaRPr lang="en-US" sz="900" dirty="0"/>
            </a:p>
            <a:p>
              <a:pPr>
                <a:tabLst>
                  <a:tab pos="171450" algn="l"/>
                  <a:tab pos="285750" algn="l"/>
                  <a:tab pos="1200150" algn="l"/>
                </a:tabLst>
              </a:pPr>
              <a:r>
                <a:rPr lang="en-US" sz="900" dirty="0"/>
                <a:t>	Belt Speed	- 2.85 m/s (561 FPM)</a:t>
              </a:r>
              <a:endParaRPr lang="en-US" sz="900" dirty="0"/>
            </a:p>
            <a:p>
              <a:pPr>
                <a:tabLst>
                  <a:tab pos="171450" algn="l"/>
                  <a:tab pos="285750" algn="l"/>
                  <a:tab pos="1200150" algn="l"/>
                </a:tabLst>
              </a:pPr>
              <a:r>
                <a:rPr lang="en-US" sz="900" dirty="0"/>
                <a:t>	Lift	- 93,500 mm (307’)</a:t>
              </a:r>
              <a:endParaRPr lang="en-US" sz="900" dirty="0"/>
            </a:p>
            <a:p>
              <a:pPr>
                <a:tabLst>
                  <a:tab pos="171450" algn="l"/>
                  <a:tab pos="285750" algn="l"/>
                  <a:tab pos="1200150" algn="l"/>
                </a:tabLst>
              </a:pPr>
              <a:r>
                <a:rPr lang="en-US" sz="900" dirty="0"/>
                <a:t>	Drives</a:t>
              </a:r>
              <a:endParaRPr lang="en-US" sz="900" dirty="0"/>
            </a:p>
            <a:p>
              <a:pPr>
                <a:tabLst>
                  <a:tab pos="171450" algn="l"/>
                  <a:tab pos="285750" algn="l"/>
                  <a:tab pos="1200150" algn="l"/>
                </a:tabLst>
              </a:pPr>
              <a:r>
                <a:rPr lang="en-US" sz="900" dirty="0"/>
                <a:t>		- Top Belt	- 450 kW (600 HP)</a:t>
              </a:r>
              <a:endParaRPr lang="en-US" sz="900" dirty="0"/>
            </a:p>
            <a:p>
              <a:pPr>
                <a:tabLst>
                  <a:tab pos="171450" algn="l"/>
                  <a:tab pos="285750" algn="l"/>
                  <a:tab pos="1200150" algn="l"/>
                </a:tabLst>
              </a:pPr>
              <a:r>
                <a:rPr lang="en-US" sz="900" dirty="0"/>
                <a:t>		- Bottom Belt	- 2x450=900 kW (1200 HP)</a:t>
              </a:r>
              <a:endParaRPr lang="en-US" sz="900" dirty="0"/>
            </a:p>
          </p:txBody>
        </p:sp>
      </p:grpSp>
      <p:grpSp>
        <p:nvGrpSpPr>
          <p:cNvPr id="3" name="Group 33"/>
          <p:cNvGrpSpPr/>
          <p:nvPr/>
        </p:nvGrpSpPr>
        <p:grpSpPr>
          <a:xfrm>
            <a:off x="533400" y="1752600"/>
            <a:ext cx="8229600" cy="3187973"/>
            <a:chOff x="0" y="1752600"/>
            <a:chExt cx="8229600" cy="3187973"/>
          </a:xfrm>
        </p:grpSpPr>
        <p:pic>
          <p:nvPicPr>
            <p:cNvPr id="32" name="Picture 26" descr="DS 036 B"/>
            <p:cNvPicPr>
              <a:picLocks noChangeAspect="1" noChangeArrowheads="1"/>
            </p:cNvPicPr>
            <p:nvPr/>
          </p:nvPicPr>
          <p:blipFill>
            <a:blip r:embed="rId2" cstate="print"/>
            <a:srcRect/>
            <a:stretch>
              <a:fillRect/>
            </a:stretch>
          </p:blipFill>
          <p:spPr bwMode="auto">
            <a:xfrm>
              <a:off x="2935289" y="1752600"/>
              <a:ext cx="5294311" cy="3187973"/>
            </a:xfrm>
            <a:prstGeom prst="rect">
              <a:avLst/>
            </a:prstGeom>
            <a:noFill/>
            <a:ln w="9525">
              <a:noFill/>
              <a:miter lim="800000"/>
              <a:headEnd/>
              <a:tailEnd/>
            </a:ln>
          </p:spPr>
        </p:pic>
        <p:sp>
          <p:nvSpPr>
            <p:cNvPr id="33" name="Text Box 27"/>
            <p:cNvSpPr txBox="1">
              <a:spLocks noChangeArrowheads="1"/>
            </p:cNvSpPr>
            <p:nvPr/>
          </p:nvSpPr>
          <p:spPr bwMode="auto">
            <a:xfrm>
              <a:off x="0" y="2130425"/>
              <a:ext cx="2889250" cy="2289175"/>
            </a:xfrm>
            <a:prstGeom prst="rect">
              <a:avLst/>
            </a:prstGeom>
            <a:solidFill>
              <a:schemeClr val="bg1"/>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a:t>Sandwich Conveyor</a:t>
              </a:r>
              <a:endParaRPr lang="en-US" sz="900" b="1"/>
            </a:p>
            <a:p>
              <a:pPr algn="ctr">
                <a:tabLst>
                  <a:tab pos="171450" algn="l"/>
                  <a:tab pos="285750" algn="l"/>
                  <a:tab pos="1200150" algn="l"/>
                </a:tabLst>
              </a:pPr>
              <a:r>
                <a:rPr lang="en-US" sz="900" b="1"/>
                <a:t>for</a:t>
              </a:r>
              <a:endParaRPr lang="en-US" sz="900" b="1"/>
            </a:p>
            <a:p>
              <a:pPr algn="ctr">
                <a:tabLst>
                  <a:tab pos="171450" algn="l"/>
                  <a:tab pos="285750" algn="l"/>
                  <a:tab pos="1200150" algn="l"/>
                </a:tabLst>
              </a:pPr>
              <a:r>
                <a:rPr lang="en-US" sz="900" b="1"/>
                <a:t>Gold Mine, Western USA</a:t>
              </a:r>
              <a:endParaRPr lang="en-US" sz="900" b="1"/>
            </a:p>
            <a:p>
              <a:pPr algn="ctr">
                <a:tabLst>
                  <a:tab pos="171450" algn="l"/>
                  <a:tab pos="285750" algn="l"/>
                  <a:tab pos="1200150" algn="l"/>
                </a:tabLst>
              </a:pPr>
              <a:endParaRPr lang="en-US" sz="900"/>
            </a:p>
            <a:p>
              <a:pPr>
                <a:tabLst>
                  <a:tab pos="171450" algn="l"/>
                  <a:tab pos="285750" algn="l"/>
                  <a:tab pos="1200150" algn="l"/>
                </a:tabLst>
              </a:pPr>
              <a:r>
                <a:rPr lang="en-US" sz="900"/>
                <a:t>	Material	- Gold Ore</a:t>
              </a:r>
              <a:endParaRPr lang="en-US" sz="900"/>
            </a:p>
            <a:p>
              <a:pPr>
                <a:tabLst>
                  <a:tab pos="171450" algn="l"/>
                  <a:tab pos="285750" algn="l"/>
                  <a:tab pos="1200150" algn="l"/>
                </a:tabLst>
              </a:pPr>
              <a:r>
                <a:rPr lang="en-US" sz="900"/>
                <a:t>		- Density	- 1.6 t/cu-m (100 PCF)</a:t>
              </a:r>
              <a:endParaRPr lang="en-US" sz="900"/>
            </a:p>
            <a:p>
              <a:pPr>
                <a:tabLst>
                  <a:tab pos="171450" algn="l"/>
                  <a:tab pos="285750" algn="l"/>
                  <a:tab pos="1200150" algn="l"/>
                </a:tabLst>
              </a:pPr>
              <a:r>
                <a:rPr lang="en-US" sz="900"/>
                <a:t>		- Size	- 250 mm (10”) minus</a:t>
              </a:r>
              <a:endParaRPr lang="en-US" sz="900"/>
            </a:p>
            <a:p>
              <a:pPr>
                <a:tabLst>
                  <a:tab pos="171450" algn="l"/>
                  <a:tab pos="285750" algn="l"/>
                  <a:tab pos="1200150" algn="l"/>
                </a:tabLst>
              </a:pPr>
              <a:r>
                <a:rPr lang="en-US" sz="900"/>
                <a:t>	Conveying Rate	- 689 t/h (760 STPH)</a:t>
              </a:r>
              <a:endParaRPr lang="en-US" sz="900"/>
            </a:p>
            <a:p>
              <a:pPr>
                <a:tabLst>
                  <a:tab pos="171450" algn="l"/>
                  <a:tab pos="285750" algn="l"/>
                  <a:tab pos="1200150" algn="l"/>
                </a:tabLst>
              </a:pPr>
              <a:r>
                <a:rPr lang="en-US" sz="900"/>
                <a:t>	Conveying Angle	- 50 degrees</a:t>
              </a:r>
              <a:endParaRPr lang="en-US" sz="900"/>
            </a:p>
            <a:p>
              <a:pPr>
                <a:tabLst>
                  <a:tab pos="171450" algn="l"/>
                  <a:tab pos="285750" algn="l"/>
                  <a:tab pos="1200150" algn="l"/>
                </a:tabLst>
              </a:pPr>
              <a:r>
                <a:rPr lang="en-US" sz="900"/>
                <a:t>	Belt Width	- 1219 mm (48”)</a:t>
              </a:r>
              <a:endParaRPr lang="en-US" sz="900"/>
            </a:p>
            <a:p>
              <a:pPr>
                <a:tabLst>
                  <a:tab pos="171450" algn="l"/>
                  <a:tab pos="285750" algn="l"/>
                  <a:tab pos="1200150" algn="l"/>
                </a:tabLst>
              </a:pPr>
              <a:r>
                <a:rPr lang="en-US" sz="900"/>
                <a:t>	Belt Speed	- 1.65 m/s (325 FPM)</a:t>
              </a:r>
              <a:endParaRPr lang="en-US" sz="900"/>
            </a:p>
            <a:p>
              <a:pPr>
                <a:tabLst>
                  <a:tab pos="171450" algn="l"/>
                  <a:tab pos="285750" algn="l"/>
                  <a:tab pos="1200150" algn="l"/>
                </a:tabLst>
              </a:pPr>
              <a:r>
                <a:rPr lang="en-US" sz="900"/>
                <a:t>	Lift	- 28,900 mm (95’)</a:t>
              </a:r>
              <a:endParaRPr lang="en-US" sz="900"/>
            </a:p>
            <a:p>
              <a:pPr>
                <a:tabLst>
                  <a:tab pos="171450" algn="l"/>
                  <a:tab pos="285750" algn="l"/>
                  <a:tab pos="1200150" algn="l"/>
                </a:tabLst>
              </a:pPr>
              <a:r>
                <a:rPr lang="en-US" sz="900"/>
                <a:t>	Length	- 58,400 mm (191.5’)</a:t>
              </a:r>
              <a:endParaRPr lang="en-US" sz="900"/>
            </a:p>
            <a:p>
              <a:pPr>
                <a:tabLst>
                  <a:tab pos="171450" algn="l"/>
                  <a:tab pos="285750" algn="l"/>
                  <a:tab pos="1200150" algn="l"/>
                </a:tabLst>
              </a:pPr>
              <a:r>
                <a:rPr lang="en-US" sz="900"/>
                <a:t>	Drives</a:t>
              </a:r>
              <a:endParaRPr lang="en-US" sz="900"/>
            </a:p>
            <a:p>
              <a:pPr>
                <a:tabLst>
                  <a:tab pos="171450" algn="l"/>
                  <a:tab pos="285750" algn="l"/>
                  <a:tab pos="1200150" algn="l"/>
                </a:tabLst>
              </a:pPr>
              <a:r>
                <a:rPr lang="en-US" sz="900"/>
                <a:t>		- Top Belt	- 37.3 kW (50 HP)</a:t>
              </a:r>
              <a:endParaRPr lang="en-US" sz="900"/>
            </a:p>
            <a:p>
              <a:pPr>
                <a:tabLst>
                  <a:tab pos="171450" algn="l"/>
                  <a:tab pos="285750" algn="l"/>
                  <a:tab pos="1200150" algn="l"/>
                </a:tabLst>
              </a:pPr>
              <a:r>
                <a:rPr lang="en-US" sz="900"/>
                <a:t>		- Bottom Belt	- 56 kW (75 HP)</a:t>
              </a:r>
              <a:endParaRPr lang="en-US" sz="900"/>
            </a:p>
          </p:txBody>
        </p:sp>
      </p:grpSp>
      <p:grpSp>
        <p:nvGrpSpPr>
          <p:cNvPr id="4" name="Group 37"/>
          <p:cNvGrpSpPr/>
          <p:nvPr/>
        </p:nvGrpSpPr>
        <p:grpSpPr>
          <a:xfrm>
            <a:off x="990600" y="1295400"/>
            <a:ext cx="6943726" cy="4572000"/>
            <a:chOff x="2047874" y="1447800"/>
            <a:chExt cx="6943726" cy="4572000"/>
          </a:xfrm>
        </p:grpSpPr>
        <p:graphicFrame>
          <p:nvGraphicFramePr>
            <p:cNvPr id="35" name="Object 3"/>
            <p:cNvGraphicFramePr>
              <a:graphicFrameLocks noChangeAspect="1"/>
            </p:cNvGraphicFramePr>
            <p:nvPr/>
          </p:nvGraphicFramePr>
          <p:xfrm>
            <a:off x="4400406" y="2133600"/>
            <a:ext cx="4591194" cy="3505200"/>
          </p:xfrm>
          <a:graphic>
            <a:graphicData uri="http://schemas.openxmlformats.org/presentationml/2006/ole">
              <mc:AlternateContent xmlns:mc="http://schemas.openxmlformats.org/markup-compatibility/2006">
                <mc:Choice xmlns:v="urn:schemas-microsoft-com:vml" Requires="v">
                  <p:oleObj spid="_x0000_s4097" name="Drawing" r:id="rId3" imgW="307038375" imgH="183022875" progId="">
                    <p:embed/>
                  </p:oleObj>
                </mc:Choice>
                <mc:Fallback>
                  <p:oleObj name="Drawing" r:id="rId3" imgW="307038375" imgH="183022875" progId="">
                    <p:embed/>
                    <p:pic>
                      <p:nvPicPr>
                        <p:cNvPr id="0" name="Object 3"/>
                        <p:cNvPicPr>
                          <a:picLocks noChangeAspect="1"/>
                        </p:cNvPicPr>
                        <p:nvPr/>
                      </p:nvPicPr>
                      <p:blipFill>
                        <a:blip r:embed="rId4"/>
                        <a:srcRect l="19287" t="28305" r="35625" b="18822"/>
                        <a:stretch>
                          <a:fillRect/>
                        </a:stretch>
                      </p:blipFill>
                      <p:spPr>
                        <a:xfrm>
                          <a:off x="4400406" y="2133600"/>
                          <a:ext cx="4591194" cy="3505200"/>
                        </a:xfrm>
                        <a:prstGeom prst="rect">
                          <a:avLst/>
                        </a:prstGeom>
                        <a:noFill/>
                        <a:ln w="12700">
                          <a:noFill/>
                        </a:ln>
                      </p:spPr>
                    </p:pic>
                  </p:oleObj>
                </mc:Fallback>
              </mc:AlternateContent>
            </a:graphicData>
          </a:graphic>
        </p:graphicFrame>
        <p:pic>
          <p:nvPicPr>
            <p:cNvPr id="36" name="Picture 6" descr="TOPRETRN"/>
            <p:cNvPicPr>
              <a:picLocks noChangeAspect="1" noChangeArrowheads="1"/>
            </p:cNvPicPr>
            <p:nvPr/>
          </p:nvPicPr>
          <p:blipFill>
            <a:blip r:embed="rId5" cstate="print"/>
            <a:srcRect l="4611" r="2890" b="3572"/>
            <a:stretch>
              <a:fillRect/>
            </a:stretch>
          </p:blipFill>
          <p:spPr bwMode="auto">
            <a:xfrm>
              <a:off x="2047874" y="1447800"/>
              <a:ext cx="2371725" cy="4572000"/>
            </a:xfrm>
            <a:prstGeom prst="rect">
              <a:avLst/>
            </a:prstGeom>
            <a:noFill/>
            <a:ln w="9525">
              <a:noFill/>
              <a:miter lim="800000"/>
              <a:headEnd/>
              <a:tailEnd/>
            </a:ln>
          </p:spPr>
        </p:pic>
        <p:sp>
          <p:nvSpPr>
            <p:cNvPr id="37" name="Text Box 4"/>
            <p:cNvSpPr txBox="1">
              <a:spLocks noChangeArrowheads="1"/>
            </p:cNvSpPr>
            <p:nvPr/>
          </p:nvSpPr>
          <p:spPr bwMode="auto">
            <a:xfrm>
              <a:off x="6324600" y="2057400"/>
              <a:ext cx="2667000" cy="2289175"/>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i="0" dirty="0">
                  <a:solidFill>
                    <a:srgbClr val="000000"/>
                  </a:solidFill>
                </a:rPr>
                <a:t>DSI Snake Sandwich Conveyor</a:t>
              </a:r>
              <a:endParaRPr lang="en-US" sz="900" b="1" i="0" dirty="0">
                <a:solidFill>
                  <a:srgbClr val="000000"/>
                </a:solidFill>
              </a:endParaRPr>
            </a:p>
            <a:p>
              <a:pPr algn="ctr">
                <a:tabLst>
                  <a:tab pos="171450" algn="l"/>
                  <a:tab pos="285750" algn="l"/>
                  <a:tab pos="1200150" algn="l"/>
                </a:tabLst>
              </a:pPr>
              <a:r>
                <a:rPr lang="en-US" sz="900" b="1" i="0" dirty="0">
                  <a:solidFill>
                    <a:srgbClr val="000000"/>
                  </a:solidFill>
                </a:rPr>
                <a:t>for</a:t>
              </a:r>
              <a:endParaRPr lang="en-US" sz="900" b="1" i="0" dirty="0">
                <a:solidFill>
                  <a:srgbClr val="000000"/>
                </a:solidFill>
              </a:endParaRPr>
            </a:p>
            <a:p>
              <a:pPr algn="ctr">
                <a:tabLst>
                  <a:tab pos="171450" algn="l"/>
                  <a:tab pos="285750" algn="l"/>
                  <a:tab pos="1200150" algn="l"/>
                </a:tabLst>
              </a:pPr>
              <a:r>
                <a:rPr lang="en-US" sz="900" b="1" i="0" dirty="0">
                  <a:solidFill>
                    <a:srgbClr val="000000"/>
                  </a:solidFill>
                </a:rPr>
                <a:t>Empire Iron Ore Mining Partnership</a:t>
              </a:r>
              <a:endParaRPr lang="en-US" sz="900" b="1" i="0" dirty="0">
                <a:solidFill>
                  <a:srgbClr val="000000"/>
                </a:solidFill>
              </a:endParaRPr>
            </a:p>
            <a:p>
              <a:pPr algn="ctr">
                <a:tabLst>
                  <a:tab pos="171450" algn="l"/>
                  <a:tab pos="285750" algn="l"/>
                  <a:tab pos="1200150" algn="l"/>
                </a:tabLst>
              </a:pPr>
              <a:endParaRPr lang="en-US" sz="900" i="0" dirty="0">
                <a:solidFill>
                  <a:srgbClr val="000000"/>
                </a:solidFill>
              </a:endParaRPr>
            </a:p>
            <a:p>
              <a:pPr>
                <a:tabLst>
                  <a:tab pos="171450" algn="l"/>
                  <a:tab pos="285750" algn="l"/>
                  <a:tab pos="1200150" algn="l"/>
                </a:tabLst>
              </a:pPr>
              <a:r>
                <a:rPr lang="en-US" sz="900" i="0" dirty="0">
                  <a:solidFill>
                    <a:srgbClr val="000000"/>
                  </a:solidFill>
                </a:rPr>
                <a:t>	Material	- Iron Ore</a:t>
              </a:r>
              <a:endParaRPr lang="en-US" sz="900" i="0" dirty="0">
                <a:solidFill>
                  <a:srgbClr val="000000"/>
                </a:solidFill>
              </a:endParaRPr>
            </a:p>
            <a:p>
              <a:pPr>
                <a:tabLst>
                  <a:tab pos="171450" algn="l"/>
                  <a:tab pos="285750" algn="l"/>
                  <a:tab pos="1200150" algn="l"/>
                </a:tabLst>
              </a:pPr>
              <a:r>
                <a:rPr lang="en-US" sz="900" i="0" dirty="0">
                  <a:solidFill>
                    <a:srgbClr val="000000"/>
                  </a:solidFill>
                </a:rPr>
                <a:t>		- Density	- 2.4 t/cu-m (150 PCF)</a:t>
              </a:r>
              <a:endParaRPr lang="en-US" sz="900" i="0" dirty="0">
                <a:solidFill>
                  <a:srgbClr val="000000"/>
                </a:solidFill>
              </a:endParaRPr>
            </a:p>
            <a:p>
              <a:pPr>
                <a:tabLst>
                  <a:tab pos="171450" algn="l"/>
                  <a:tab pos="285750" algn="l"/>
                  <a:tab pos="1200150" algn="l"/>
                </a:tabLst>
              </a:pPr>
              <a:r>
                <a:rPr lang="en-US" sz="900" i="0" dirty="0">
                  <a:solidFill>
                    <a:srgbClr val="000000"/>
                  </a:solidFill>
                </a:rPr>
                <a:t>		- Size	- 2 mm (.08”) minus</a:t>
              </a:r>
              <a:endParaRPr lang="en-US" sz="900" i="0" dirty="0">
                <a:solidFill>
                  <a:srgbClr val="000000"/>
                </a:solidFill>
              </a:endParaRPr>
            </a:p>
            <a:p>
              <a:pPr>
                <a:tabLst>
                  <a:tab pos="171450" algn="l"/>
                  <a:tab pos="285750" algn="l"/>
                  <a:tab pos="1200150" algn="l"/>
                </a:tabLst>
              </a:pPr>
              <a:r>
                <a:rPr lang="en-US" sz="900" i="0" dirty="0">
                  <a:solidFill>
                    <a:srgbClr val="000000"/>
                  </a:solidFill>
                </a:rPr>
                <a:t>	Conveying Rate	- 793 t/h (780 LTPH)</a:t>
              </a:r>
              <a:endParaRPr lang="en-US" sz="900" i="0" dirty="0">
                <a:solidFill>
                  <a:srgbClr val="000000"/>
                </a:solidFill>
              </a:endParaRPr>
            </a:p>
            <a:p>
              <a:pPr>
                <a:tabLst>
                  <a:tab pos="171450" algn="l"/>
                  <a:tab pos="285750" algn="l"/>
                  <a:tab pos="1200150" algn="l"/>
                </a:tabLst>
              </a:pPr>
              <a:r>
                <a:rPr lang="en-US" sz="900" i="0" dirty="0">
                  <a:solidFill>
                    <a:srgbClr val="000000"/>
                  </a:solidFill>
                </a:rPr>
                <a:t>	Conveying Angle	- 65 degrees</a:t>
              </a:r>
              <a:endParaRPr lang="en-US" sz="900" i="0" dirty="0">
                <a:solidFill>
                  <a:srgbClr val="000000"/>
                </a:solidFill>
              </a:endParaRPr>
            </a:p>
            <a:p>
              <a:pPr>
                <a:tabLst>
                  <a:tab pos="171450" algn="l"/>
                  <a:tab pos="285750" algn="l"/>
                  <a:tab pos="1200150" algn="l"/>
                </a:tabLst>
              </a:pPr>
              <a:r>
                <a:rPr lang="en-US" sz="900" i="0" dirty="0">
                  <a:solidFill>
                    <a:srgbClr val="000000"/>
                  </a:solidFill>
                </a:rPr>
                <a:t>	Belt Width	- 1067 mm (42”)</a:t>
              </a:r>
              <a:endParaRPr lang="en-US" sz="900" i="0" dirty="0">
                <a:solidFill>
                  <a:srgbClr val="000000"/>
                </a:solidFill>
              </a:endParaRPr>
            </a:p>
            <a:p>
              <a:pPr>
                <a:tabLst>
                  <a:tab pos="171450" algn="l"/>
                  <a:tab pos="285750" algn="l"/>
                  <a:tab pos="1200150" algn="l"/>
                </a:tabLst>
              </a:pPr>
              <a:r>
                <a:rPr lang="en-US" sz="900" i="0" dirty="0">
                  <a:solidFill>
                    <a:srgbClr val="000000"/>
                  </a:solidFill>
                </a:rPr>
                <a:t>	Belt Speed	- 2.29 m/s (450 FPM)</a:t>
              </a:r>
              <a:endParaRPr lang="en-US" sz="900" i="0" dirty="0">
                <a:solidFill>
                  <a:srgbClr val="000000"/>
                </a:solidFill>
              </a:endParaRPr>
            </a:p>
            <a:p>
              <a:pPr>
                <a:tabLst>
                  <a:tab pos="171450" algn="l"/>
                  <a:tab pos="285750" algn="l"/>
                  <a:tab pos="1200150" algn="l"/>
                </a:tabLst>
              </a:pPr>
              <a:r>
                <a:rPr lang="en-US" sz="900" i="0" dirty="0">
                  <a:solidFill>
                    <a:srgbClr val="000000"/>
                  </a:solidFill>
                </a:rPr>
                <a:t>	Lift	- 11,522 mm (37.8’)</a:t>
              </a:r>
              <a:endParaRPr lang="en-US" sz="900" i="0" dirty="0">
                <a:solidFill>
                  <a:srgbClr val="000000"/>
                </a:solidFill>
              </a:endParaRPr>
            </a:p>
            <a:p>
              <a:pPr>
                <a:tabLst>
                  <a:tab pos="171450" algn="l"/>
                  <a:tab pos="285750" algn="l"/>
                  <a:tab pos="1200150" algn="l"/>
                </a:tabLst>
              </a:pPr>
              <a:r>
                <a:rPr lang="en-US" sz="900" i="0" dirty="0">
                  <a:solidFill>
                    <a:srgbClr val="000000"/>
                  </a:solidFill>
                </a:rPr>
                <a:t>	Length	- 21,489 mm (70.5’)</a:t>
              </a:r>
              <a:endParaRPr lang="en-US" sz="900" i="0" dirty="0">
                <a:solidFill>
                  <a:srgbClr val="000000"/>
                </a:solidFill>
              </a:endParaRPr>
            </a:p>
            <a:p>
              <a:pPr>
                <a:tabLst>
                  <a:tab pos="171450" algn="l"/>
                  <a:tab pos="285750" algn="l"/>
                  <a:tab pos="1200150" algn="l"/>
                </a:tabLst>
              </a:pPr>
              <a:r>
                <a:rPr lang="en-US" sz="900" i="0" dirty="0">
                  <a:solidFill>
                    <a:srgbClr val="000000"/>
                  </a:solidFill>
                </a:rPr>
                <a:t>	Snake Drives</a:t>
              </a:r>
              <a:endParaRPr lang="en-US" sz="900" i="0" dirty="0">
                <a:solidFill>
                  <a:srgbClr val="000000"/>
                </a:solidFill>
              </a:endParaRPr>
            </a:p>
            <a:p>
              <a:pPr>
                <a:tabLst>
                  <a:tab pos="171450" algn="l"/>
                  <a:tab pos="285750" algn="l"/>
                  <a:tab pos="1200150" algn="l"/>
                </a:tabLst>
              </a:pPr>
              <a:r>
                <a:rPr lang="en-US" sz="900" i="0" dirty="0">
                  <a:solidFill>
                    <a:srgbClr val="000000"/>
                  </a:solidFill>
                </a:rPr>
                <a:t>		- Top Belt	- 29.8 kW (40 HP)</a:t>
              </a:r>
              <a:endParaRPr lang="en-US" sz="900" i="0" dirty="0">
                <a:solidFill>
                  <a:srgbClr val="000000"/>
                </a:solidFill>
              </a:endParaRPr>
            </a:p>
            <a:p>
              <a:pPr>
                <a:tabLst>
                  <a:tab pos="171450" algn="l"/>
                  <a:tab pos="285750" algn="l"/>
                  <a:tab pos="1200150" algn="l"/>
                </a:tabLst>
              </a:pPr>
              <a:r>
                <a:rPr lang="en-US" sz="900" i="0" dirty="0">
                  <a:solidFill>
                    <a:srgbClr val="000000"/>
                  </a:solidFill>
                </a:rPr>
                <a:t>		- Bottom Belt	- 37.3 kW (50 HP)</a:t>
              </a:r>
              <a:endParaRPr lang="en-US" sz="900" i="0" dirty="0">
                <a:solidFill>
                  <a:srgbClr val="000000"/>
                </a:solidFill>
              </a:endParaRPr>
            </a:p>
          </p:txBody>
        </p:sp>
      </p:grpSp>
      <p:grpSp>
        <p:nvGrpSpPr>
          <p:cNvPr id="5" name="Group 20"/>
          <p:cNvGrpSpPr/>
          <p:nvPr/>
        </p:nvGrpSpPr>
        <p:grpSpPr>
          <a:xfrm>
            <a:off x="540325" y="1496300"/>
            <a:ext cx="7870825" cy="4572000"/>
            <a:chOff x="838200" y="1181100"/>
            <a:chExt cx="7870825" cy="4572000"/>
          </a:xfrm>
        </p:grpSpPr>
        <p:grpSp>
          <p:nvGrpSpPr>
            <p:cNvPr id="6" name="Group 17"/>
            <p:cNvGrpSpPr/>
            <p:nvPr/>
          </p:nvGrpSpPr>
          <p:grpSpPr bwMode="auto">
            <a:xfrm>
              <a:off x="1676400" y="2590800"/>
              <a:ext cx="6640513" cy="3162300"/>
              <a:chOff x="171450" y="5184775"/>
              <a:chExt cx="6640512" cy="3162300"/>
            </a:xfrm>
          </p:grpSpPr>
          <p:pic>
            <p:nvPicPr>
              <p:cNvPr id="13" name="Picture 63"/>
              <p:cNvPicPr>
                <a:picLocks noChangeAspect="1" noChangeArrowheads="1"/>
              </p:cNvPicPr>
              <p:nvPr/>
            </p:nvPicPr>
            <p:blipFill>
              <a:blip r:embed="rId6" cstate="print"/>
              <a:srcRect l="12794" t="39827" r="12852" b="12129"/>
              <a:stretch>
                <a:fillRect/>
              </a:stretch>
            </p:blipFill>
            <p:spPr bwMode="auto">
              <a:xfrm>
                <a:off x="2117725" y="6286500"/>
                <a:ext cx="4694237" cy="1979613"/>
              </a:xfrm>
              <a:prstGeom prst="rect">
                <a:avLst/>
              </a:prstGeom>
              <a:noFill/>
              <a:ln w="12700">
                <a:noFill/>
                <a:miter lim="800000"/>
                <a:headEnd type="none" w="sm" len="sm"/>
                <a:tailEnd type="none" w="sm" len="sm"/>
              </a:ln>
            </p:spPr>
          </p:pic>
          <p:pic>
            <p:nvPicPr>
              <p:cNvPr id="14" name="Picture 65"/>
              <p:cNvPicPr>
                <a:picLocks noChangeAspect="1" noChangeArrowheads="1"/>
              </p:cNvPicPr>
              <p:nvPr/>
            </p:nvPicPr>
            <p:blipFill>
              <a:blip r:embed="rId7" cstate="print"/>
              <a:srcRect l="4437" t="35442" r="3412" b="20616"/>
              <a:stretch>
                <a:fillRect/>
              </a:stretch>
            </p:blipFill>
            <p:spPr bwMode="auto">
              <a:xfrm>
                <a:off x="171450" y="6296025"/>
                <a:ext cx="6430962" cy="2001838"/>
              </a:xfrm>
              <a:prstGeom prst="rect">
                <a:avLst/>
              </a:prstGeom>
              <a:noFill/>
              <a:ln w="12700">
                <a:noFill/>
                <a:miter lim="800000"/>
                <a:headEnd type="none" w="sm" len="sm"/>
                <a:tailEnd type="none" w="sm" len="sm"/>
              </a:ln>
            </p:spPr>
          </p:pic>
          <p:sp>
            <p:nvSpPr>
              <p:cNvPr id="15" name="Text Box 68"/>
              <p:cNvSpPr txBox="1">
                <a:spLocks noChangeArrowheads="1"/>
              </p:cNvSpPr>
              <p:nvPr/>
            </p:nvSpPr>
            <p:spPr bwMode="auto">
              <a:xfrm>
                <a:off x="5292724" y="7623175"/>
                <a:ext cx="596900" cy="152400"/>
              </a:xfrm>
              <a:prstGeom prst="rect">
                <a:avLst/>
              </a:prstGeom>
              <a:noFill/>
              <a:ln w="12700">
                <a:noFill/>
                <a:miter lim="800000"/>
                <a:headEnd type="none" w="sm" len="sm"/>
                <a:tailEnd type="none" w="sm" len="sm"/>
              </a:ln>
            </p:spPr>
            <p:txBody>
              <a:bodyPr lIns="0" tIns="0" rIns="0" bIns="0">
                <a:spAutoFit/>
              </a:bodyPr>
              <a:lstStyle/>
              <a:p>
                <a:pPr algn="ctr">
                  <a:spcBef>
                    <a:spcPct val="50000"/>
                  </a:spcBef>
                  <a:defRPr/>
                </a:pPr>
                <a:r>
                  <a:rPr lang="en-US" sz="1000">
                    <a:solidFill>
                      <a:srgbClr val="000000"/>
                    </a:solidFill>
                    <a:effectLst>
                      <a:outerShdw blurRad="38100" dist="38100" dir="2700000" algn="tl">
                        <a:srgbClr val="000000">
                          <a:alpha val="43137"/>
                        </a:srgbClr>
                      </a:outerShdw>
                    </a:effectLst>
                  </a:rPr>
                  <a:t>DS 91</a:t>
                </a:r>
                <a:endParaRPr lang="en-US" sz="1000">
                  <a:solidFill>
                    <a:srgbClr val="000000"/>
                  </a:solidFill>
                  <a:effectLst>
                    <a:outerShdw blurRad="38100" dist="38100" dir="2700000" algn="tl">
                      <a:srgbClr val="000000">
                        <a:alpha val="43137"/>
                      </a:srgbClr>
                    </a:outerShdw>
                  </a:effectLst>
                </a:endParaRPr>
              </a:p>
            </p:txBody>
          </p:sp>
          <p:sp>
            <p:nvSpPr>
              <p:cNvPr id="16" name="Text Box 69"/>
              <p:cNvSpPr txBox="1">
                <a:spLocks noChangeArrowheads="1"/>
              </p:cNvSpPr>
              <p:nvPr/>
            </p:nvSpPr>
            <p:spPr bwMode="auto">
              <a:xfrm>
                <a:off x="749300" y="7604125"/>
                <a:ext cx="596900" cy="152400"/>
              </a:xfrm>
              <a:prstGeom prst="rect">
                <a:avLst/>
              </a:prstGeom>
              <a:noFill/>
              <a:ln w="12700">
                <a:noFill/>
                <a:miter lim="800000"/>
                <a:headEnd type="none" w="sm" len="sm"/>
                <a:tailEnd type="none" w="sm" len="sm"/>
              </a:ln>
            </p:spPr>
            <p:txBody>
              <a:bodyPr lIns="0" tIns="0" rIns="0" bIns="0">
                <a:spAutoFit/>
              </a:bodyPr>
              <a:lstStyle/>
              <a:p>
                <a:pPr algn="ctr">
                  <a:spcBef>
                    <a:spcPct val="50000"/>
                  </a:spcBef>
                  <a:defRPr/>
                </a:pPr>
                <a:r>
                  <a:rPr lang="en-US" sz="1000">
                    <a:solidFill>
                      <a:srgbClr val="000000"/>
                    </a:solidFill>
                    <a:effectLst>
                      <a:outerShdw blurRad="38100" dist="38100" dir="2700000" algn="tl">
                        <a:srgbClr val="000000">
                          <a:alpha val="43137"/>
                        </a:srgbClr>
                      </a:outerShdw>
                    </a:effectLst>
                  </a:rPr>
                  <a:t>DS 92</a:t>
                </a:r>
                <a:endParaRPr lang="en-US" sz="1000">
                  <a:solidFill>
                    <a:srgbClr val="000000"/>
                  </a:solidFill>
                  <a:effectLst>
                    <a:outerShdw blurRad="38100" dist="38100" dir="2700000" algn="tl">
                      <a:srgbClr val="000000">
                        <a:alpha val="43137"/>
                      </a:srgbClr>
                    </a:outerShdw>
                  </a:effectLst>
                </a:endParaRPr>
              </a:p>
            </p:txBody>
          </p:sp>
          <p:sp>
            <p:nvSpPr>
              <p:cNvPr id="17" name="Text Box 70"/>
              <p:cNvSpPr txBox="1">
                <a:spLocks noChangeArrowheads="1"/>
              </p:cNvSpPr>
              <p:nvPr/>
            </p:nvSpPr>
            <p:spPr bwMode="auto">
              <a:xfrm>
                <a:off x="2606675" y="8132763"/>
                <a:ext cx="1550988" cy="214312"/>
              </a:xfrm>
              <a:prstGeom prst="rect">
                <a:avLst/>
              </a:prstGeom>
              <a:solidFill>
                <a:schemeClr val="bg1"/>
              </a:solidFill>
              <a:ln w="12700">
                <a:noFill/>
                <a:miter lim="800000"/>
                <a:headEnd type="none" w="sm" len="sm"/>
                <a:tailEnd type="none" w="sm" len="sm"/>
              </a:ln>
            </p:spPr>
            <p:txBody>
              <a:bodyPr wrap="none" lIns="91432" tIns="45716" rIns="91432" bIns="45716">
                <a:spAutoFit/>
              </a:bodyPr>
              <a:lstStyle/>
              <a:p>
                <a:pPr>
                  <a:defRPr/>
                </a:pPr>
                <a:r>
                  <a:rPr lang="en-US" sz="800">
                    <a:solidFill>
                      <a:srgbClr val="000000"/>
                    </a:solidFill>
                    <a:effectLst>
                      <a:outerShdw blurRad="38100" dist="38100" dir="2700000" algn="tl">
                        <a:srgbClr val="000000">
                          <a:alpha val="43137"/>
                        </a:srgbClr>
                      </a:outerShdw>
                    </a:effectLst>
                  </a:rPr>
                  <a:t>SNAKE CONVS. ELEVATION</a:t>
                </a:r>
                <a:endParaRPr lang="en-US" sz="800">
                  <a:solidFill>
                    <a:srgbClr val="000000"/>
                  </a:solidFill>
                  <a:effectLst>
                    <a:outerShdw blurRad="38100" dist="38100" dir="2700000" algn="tl">
                      <a:srgbClr val="000000">
                        <a:alpha val="43137"/>
                      </a:srgbClr>
                    </a:outerShdw>
                  </a:effectLst>
                </a:endParaRPr>
              </a:p>
            </p:txBody>
          </p:sp>
          <p:pic>
            <p:nvPicPr>
              <p:cNvPr id="18" name="Picture 78" descr="E:\Advertising\BrochQualifBook\Snap Lake Snakes\07_08_22 IMG_1368.JPG"/>
              <p:cNvPicPr>
                <a:picLocks noChangeAspect="1" noChangeArrowheads="1"/>
              </p:cNvPicPr>
              <p:nvPr/>
            </p:nvPicPr>
            <p:blipFill>
              <a:blip r:embed="rId8" cstate="print"/>
              <a:srcRect/>
              <a:stretch>
                <a:fillRect/>
              </a:stretch>
            </p:blipFill>
            <p:spPr bwMode="auto">
              <a:xfrm>
                <a:off x="2276475" y="5184775"/>
                <a:ext cx="2009775" cy="2679700"/>
              </a:xfrm>
              <a:prstGeom prst="rect">
                <a:avLst/>
              </a:prstGeom>
              <a:noFill/>
              <a:ln w="9525">
                <a:noFill/>
                <a:miter lim="800000"/>
                <a:headEnd/>
                <a:tailEnd/>
              </a:ln>
            </p:spPr>
          </p:pic>
        </p:grpSp>
        <p:sp>
          <p:nvSpPr>
            <p:cNvPr id="19" name="Text Box 67"/>
            <p:cNvSpPr txBox="1">
              <a:spLocks noChangeArrowheads="1"/>
            </p:cNvSpPr>
            <p:nvPr/>
          </p:nvSpPr>
          <p:spPr bwMode="auto">
            <a:xfrm>
              <a:off x="838200" y="1181100"/>
              <a:ext cx="2917825" cy="2289175"/>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DSI Snake #2 Sandwich Conveyor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for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Continental CN at Snap Lake Diamond Mine</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(Initial / Future)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Material	- </a:t>
              </a:r>
              <a:r>
                <a:rPr lang="en-US" sz="900" dirty="0" err="1">
                  <a:solidFill>
                    <a:srgbClr val="000000"/>
                  </a:solidFill>
                  <a:effectLst>
                    <a:outerShdw blurRad="38100" dist="38100" dir="2700000" algn="tl">
                      <a:srgbClr val="000000">
                        <a:alpha val="43137"/>
                      </a:srgbClr>
                    </a:outerShdw>
                  </a:effectLst>
                </a:rPr>
                <a:t>Kimberlite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Density	- 1.6 t/cu-m (100 PCF)</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Size	- 50 mm (2”) minus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Rate	- 250/500 t/h (276/552 STPH)</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Angle	- 49.5 degrees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Width	- 914 mm (36”)</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Speed	- 1.5/2.2 m/s (295/433 FPM)</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Lift	- 18,310 mm (60.1’)</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Length	- 70,562 mm (231.5’)</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Snake Drives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Top Belt	- 22.4/44.8 kW (30/60 HP)</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Bottom Belt	- 22.4/44.8 kW (30/60 HP)</a:t>
              </a:r>
              <a:endParaRPr lang="en-US" sz="900" dirty="0">
                <a:solidFill>
                  <a:srgbClr val="000000"/>
                </a:solidFill>
                <a:effectLst>
                  <a:outerShdw blurRad="38100" dist="38100" dir="2700000" algn="tl">
                    <a:srgbClr val="000000">
                      <a:alpha val="43137"/>
                    </a:srgbClr>
                  </a:outerShdw>
                </a:effectLst>
              </a:endParaRPr>
            </a:p>
          </p:txBody>
        </p:sp>
        <p:sp>
          <p:nvSpPr>
            <p:cNvPr id="20" name="Text Box 66"/>
            <p:cNvSpPr txBox="1">
              <a:spLocks noChangeArrowheads="1"/>
            </p:cNvSpPr>
            <p:nvPr/>
          </p:nvSpPr>
          <p:spPr bwMode="auto">
            <a:xfrm>
              <a:off x="5791200" y="1181100"/>
              <a:ext cx="2917825" cy="2289175"/>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DSI Snake #1 Sandwich Conveyor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for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Continental CN at Snap Lake Diamond Mine</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(Initial / Future)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Material	- </a:t>
              </a:r>
              <a:r>
                <a:rPr lang="en-US" sz="900" dirty="0" err="1">
                  <a:solidFill>
                    <a:srgbClr val="000000"/>
                  </a:solidFill>
                  <a:effectLst>
                    <a:outerShdw blurRad="38100" dist="38100" dir="2700000" algn="tl">
                      <a:srgbClr val="000000">
                        <a:alpha val="43137"/>
                      </a:srgbClr>
                    </a:outerShdw>
                  </a:effectLst>
                </a:rPr>
                <a:t>Kimberlite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Density	- 1.6 t/cu-m (100 PCF)</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Size	- 32 mm (1.3”) minus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Rate	- 275/550 t/h (303/606 STPH)</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Angle	- 49.5 degrees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Width	- 914 mm (36”)</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Speed	- 1.5/2.2 m/s (295/433 FPM)</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Lift	- 18,310 mm (60.1’)</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Length	- 39,015 mm (128’)</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Snake Drives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Top Belt	- 22.4/44.8 kW (30/60 HP)</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Bottom Belt	- 22.4/44.8 kW (30/60 HP)</a:t>
              </a:r>
              <a:endParaRPr lang="en-US" sz="900" dirty="0">
                <a:solidFill>
                  <a:srgbClr val="000000"/>
                </a:solidFill>
                <a:effectLst>
                  <a:outerShdw blurRad="38100" dist="38100" dir="2700000" algn="tl">
                    <a:srgbClr val="000000">
                      <a:alpha val="43137"/>
                    </a:srgbClr>
                  </a:outerShdw>
                </a:effectLst>
              </a:endParaRPr>
            </a:p>
          </p:txBody>
        </p:sp>
      </p:grpSp>
      <p:grpSp>
        <p:nvGrpSpPr>
          <p:cNvPr id="7" name="Group 60"/>
          <p:cNvGrpSpPr/>
          <p:nvPr/>
        </p:nvGrpSpPr>
        <p:grpSpPr>
          <a:xfrm>
            <a:off x="533400" y="996665"/>
            <a:ext cx="8099425" cy="4905375"/>
            <a:chOff x="9525000" y="987425"/>
            <a:chExt cx="8099425" cy="4905375"/>
          </a:xfrm>
        </p:grpSpPr>
        <p:sp>
          <p:nvSpPr>
            <p:cNvPr id="47" name="Text Box 14"/>
            <p:cNvSpPr txBox="1">
              <a:spLocks noChangeArrowheads="1"/>
            </p:cNvSpPr>
            <p:nvPr/>
          </p:nvSpPr>
          <p:spPr bwMode="auto">
            <a:xfrm>
              <a:off x="11963400" y="987425"/>
              <a:ext cx="2689225" cy="2286000"/>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DSI Snake #1 Sandwich Conveyor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for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Victor Diamond Mine Project</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Material	- </a:t>
              </a:r>
              <a:r>
                <a:rPr lang="en-US" sz="900" dirty="0" err="1">
                  <a:solidFill>
                    <a:srgbClr val="000000"/>
                  </a:solidFill>
                  <a:effectLst>
                    <a:outerShdw blurRad="38100" dist="38100" dir="2700000" algn="tl">
                      <a:srgbClr val="000000">
                        <a:alpha val="43137"/>
                      </a:srgbClr>
                    </a:outerShdw>
                  </a:effectLst>
                </a:rPr>
                <a:t>Kimberlite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Density	- 1.6 t/cu-m (100 PCF)</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Size	- 28 mm (1.1”) minus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Rate	- 381 t/h (420 STPH)</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Angle	- 49.5 degrees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Width	- 1067 mm (42”)</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Speed	- 2 m/s (394 FPM)</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Lift	- 18,508 mm (60.7’)</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Length	- 67,581 mm (221.7’)</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Snake Drives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Top Belt	- 29.83 kW (40 HP)</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Bottom Belt	- 29.83 kW (40 HP)</a:t>
              </a:r>
              <a:endParaRPr lang="en-US" sz="900" dirty="0">
                <a:solidFill>
                  <a:srgbClr val="000000"/>
                </a:solidFill>
                <a:effectLst>
                  <a:outerShdw blurRad="38100" dist="38100" dir="2700000" algn="tl">
                    <a:srgbClr val="000000">
                      <a:alpha val="43137"/>
                    </a:srgbClr>
                  </a:outerShdw>
                </a:effectLst>
              </a:endParaRPr>
            </a:p>
          </p:txBody>
        </p:sp>
        <p:sp>
          <p:nvSpPr>
            <p:cNvPr id="48" name="Text Box 59"/>
            <p:cNvSpPr txBox="1">
              <a:spLocks noChangeArrowheads="1"/>
            </p:cNvSpPr>
            <p:nvPr/>
          </p:nvSpPr>
          <p:spPr bwMode="auto">
            <a:xfrm>
              <a:off x="14859000" y="987425"/>
              <a:ext cx="2765425" cy="2289175"/>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DSI Snake #2 Sandwich Conveyor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for</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r>
                <a:rPr lang="en-US" sz="900" b="1" dirty="0">
                  <a:solidFill>
                    <a:srgbClr val="000000"/>
                  </a:solidFill>
                  <a:effectLst>
                    <a:outerShdw blurRad="38100" dist="38100" dir="2700000" algn="tl">
                      <a:srgbClr val="000000">
                        <a:alpha val="43137"/>
                      </a:srgbClr>
                    </a:outerShdw>
                  </a:effectLst>
                </a:rPr>
                <a:t>Victor Diamond Mine Project</a:t>
              </a:r>
              <a:endParaRPr lang="en-US" sz="900" b="1" dirty="0">
                <a:solidFill>
                  <a:srgbClr val="000000"/>
                </a:solidFill>
                <a:effectLst>
                  <a:outerShdw blurRad="38100" dist="38100" dir="2700000" algn="tl">
                    <a:srgbClr val="000000">
                      <a:alpha val="43137"/>
                    </a:srgbClr>
                  </a:outerShdw>
                </a:effectLst>
              </a:endParaRPr>
            </a:p>
            <a:p>
              <a:pPr algn="ctr">
                <a:tabLst>
                  <a:tab pos="171450" algn="l"/>
                  <a:tab pos="285750" algn="l"/>
                  <a:tab pos="1200150" algn="l"/>
                </a:tabLst>
                <a:defRPr/>
              </a:pP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Material	- </a:t>
              </a:r>
              <a:r>
                <a:rPr lang="en-US" sz="900" dirty="0" err="1">
                  <a:solidFill>
                    <a:srgbClr val="000000"/>
                  </a:solidFill>
                  <a:effectLst>
                    <a:outerShdw blurRad="38100" dist="38100" dir="2700000" algn="tl">
                      <a:srgbClr val="000000">
                        <a:alpha val="43137"/>
                      </a:srgbClr>
                    </a:outerShdw>
                  </a:effectLst>
                </a:rPr>
                <a:t>Kimberlite</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Density	- 1.6 t/cu-m (100 PCF)</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Size	- 6 mm (1/4”) minus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Rate	- 185 t/h (204 STPH)</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Conveying Angle	- 49.5 degrees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Width	- 1067 mm (42”)</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Belt Speed	- 1.0 m/s (197 FPM)</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Lift	- 18,508 mm (60.7’)</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Length	- 65,981 mm (216.5’)</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Snake Drives</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Top Belt	- 18.65 kW (25 HP)</a:t>
              </a:r>
              <a:endParaRPr lang="en-US" sz="900" dirty="0">
                <a:solidFill>
                  <a:srgbClr val="000000"/>
                </a:solidFill>
                <a:effectLst>
                  <a:outerShdw blurRad="38100" dist="38100" dir="2700000" algn="tl">
                    <a:srgbClr val="000000">
                      <a:alpha val="43137"/>
                    </a:srgbClr>
                  </a:outerShdw>
                </a:effectLst>
              </a:endParaRPr>
            </a:p>
            <a:p>
              <a:pPr>
                <a:tabLst>
                  <a:tab pos="171450" algn="l"/>
                  <a:tab pos="285750" algn="l"/>
                  <a:tab pos="1200150" algn="l"/>
                </a:tabLst>
                <a:defRPr/>
              </a:pPr>
              <a:r>
                <a:rPr lang="en-US" sz="900" dirty="0">
                  <a:solidFill>
                    <a:srgbClr val="000000"/>
                  </a:solidFill>
                  <a:effectLst>
                    <a:outerShdw blurRad="38100" dist="38100" dir="2700000" algn="tl">
                      <a:srgbClr val="000000">
                        <a:alpha val="43137"/>
                      </a:srgbClr>
                    </a:outerShdw>
                  </a:effectLst>
                </a:rPr>
                <a:t>		- Bottom Belt	- 18.65 kW (25 HP)</a:t>
              </a:r>
              <a:endParaRPr lang="en-US" sz="900" dirty="0">
                <a:solidFill>
                  <a:srgbClr val="000000"/>
                </a:solidFill>
                <a:effectLst>
                  <a:outerShdw blurRad="38100" dist="38100" dir="2700000" algn="tl">
                    <a:srgbClr val="000000">
                      <a:alpha val="43137"/>
                    </a:srgbClr>
                  </a:outerShdw>
                </a:effectLst>
              </a:endParaRPr>
            </a:p>
          </p:txBody>
        </p:sp>
        <p:pic>
          <p:nvPicPr>
            <p:cNvPr id="58" name="Picture 63" descr="E:\Advertising\BrochQualifBook\Victor Proj Snakes\07_12_22 Units 10 &amp; 11 IMG_1492.JPG"/>
            <p:cNvPicPr>
              <a:picLocks noChangeAspect="1" noChangeArrowheads="1"/>
            </p:cNvPicPr>
            <p:nvPr/>
          </p:nvPicPr>
          <p:blipFill>
            <a:blip r:embed="rId9" cstate="print"/>
            <a:srcRect t="21172" r="7344"/>
            <a:stretch>
              <a:fillRect/>
            </a:stretch>
          </p:blipFill>
          <p:spPr bwMode="auto">
            <a:xfrm>
              <a:off x="13677900" y="3429000"/>
              <a:ext cx="2171700" cy="2463800"/>
            </a:xfrm>
            <a:prstGeom prst="rect">
              <a:avLst/>
            </a:prstGeom>
            <a:noFill/>
            <a:ln w="9525">
              <a:noFill/>
              <a:miter lim="800000"/>
              <a:headEnd/>
              <a:tailEnd/>
            </a:ln>
          </p:spPr>
        </p:pic>
        <p:sp>
          <p:nvSpPr>
            <p:cNvPr id="50" name="Text Box 77"/>
            <p:cNvSpPr txBox="1">
              <a:spLocks noChangeArrowheads="1"/>
            </p:cNvSpPr>
            <p:nvPr/>
          </p:nvSpPr>
          <p:spPr bwMode="auto">
            <a:xfrm>
              <a:off x="9525000" y="3578225"/>
              <a:ext cx="2667000" cy="2289175"/>
            </a:xfrm>
            <a:prstGeom prst="rect">
              <a:avLst/>
            </a:prstGeom>
            <a:solidFill>
              <a:srgbClr val="FFFFFF"/>
            </a:solid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dirty="0">
                  <a:solidFill>
                    <a:srgbClr val="000000"/>
                  </a:solidFill>
                </a:rPr>
                <a:t>DSI Snake #3 Sandwich Conveyor</a:t>
              </a:r>
              <a:endParaRPr lang="en-US" sz="900" b="1" dirty="0">
                <a:solidFill>
                  <a:srgbClr val="000000"/>
                </a:solidFill>
              </a:endParaRPr>
            </a:p>
            <a:p>
              <a:pPr algn="ctr">
                <a:tabLst>
                  <a:tab pos="171450" algn="l"/>
                  <a:tab pos="285750" algn="l"/>
                  <a:tab pos="1200150" algn="l"/>
                </a:tabLst>
              </a:pPr>
              <a:r>
                <a:rPr lang="en-US" sz="900" b="1" dirty="0">
                  <a:solidFill>
                    <a:srgbClr val="000000"/>
                  </a:solidFill>
                </a:rPr>
                <a:t>for</a:t>
              </a:r>
              <a:endParaRPr lang="en-US" sz="900" b="1" dirty="0">
                <a:solidFill>
                  <a:srgbClr val="000000"/>
                </a:solidFill>
              </a:endParaRPr>
            </a:p>
            <a:p>
              <a:pPr algn="ctr">
                <a:tabLst>
                  <a:tab pos="171450" algn="l"/>
                  <a:tab pos="285750" algn="l"/>
                  <a:tab pos="1200150" algn="l"/>
                </a:tabLst>
              </a:pPr>
              <a:r>
                <a:rPr lang="en-US" sz="900" b="1" dirty="0">
                  <a:solidFill>
                    <a:srgbClr val="000000"/>
                  </a:solidFill>
                </a:rPr>
                <a:t>Victor Diamond Mine Project</a:t>
              </a:r>
              <a:endParaRPr lang="en-US" sz="900" b="1" dirty="0">
                <a:solidFill>
                  <a:srgbClr val="000000"/>
                </a:solidFill>
              </a:endParaRPr>
            </a:p>
            <a:p>
              <a:pPr algn="ctr">
                <a:tabLst>
                  <a:tab pos="171450" algn="l"/>
                  <a:tab pos="285750" algn="l"/>
                  <a:tab pos="1200150" algn="l"/>
                </a:tabLst>
              </a:pPr>
              <a:endParaRPr lang="en-US" sz="900" dirty="0">
                <a:solidFill>
                  <a:srgbClr val="000000"/>
                </a:solidFill>
              </a:endParaRPr>
            </a:p>
            <a:p>
              <a:pPr>
                <a:tabLst>
                  <a:tab pos="171450" algn="l"/>
                  <a:tab pos="285750" algn="l"/>
                  <a:tab pos="1200150" algn="l"/>
                </a:tabLst>
              </a:pPr>
              <a:r>
                <a:rPr lang="en-US" sz="900" dirty="0">
                  <a:solidFill>
                    <a:srgbClr val="000000"/>
                  </a:solidFill>
                </a:rPr>
                <a:t>	Material	- </a:t>
              </a:r>
              <a:r>
                <a:rPr lang="en-US" sz="900" dirty="0" err="1">
                  <a:solidFill>
                    <a:srgbClr val="000000"/>
                  </a:solidFill>
                </a:rPr>
                <a:t>Kimberlite</a:t>
              </a:r>
              <a:endParaRPr lang="en-US" sz="900" dirty="0">
                <a:solidFill>
                  <a:srgbClr val="000000"/>
                </a:solidFill>
              </a:endParaRPr>
            </a:p>
            <a:p>
              <a:pPr>
                <a:tabLst>
                  <a:tab pos="171450" algn="l"/>
                  <a:tab pos="285750" algn="l"/>
                  <a:tab pos="1200150" algn="l"/>
                </a:tabLst>
              </a:pPr>
              <a:r>
                <a:rPr lang="en-US" sz="900" dirty="0">
                  <a:solidFill>
                    <a:srgbClr val="000000"/>
                  </a:solidFill>
                </a:rPr>
                <a:t>		- Density	- 1.6 t/cu-m (100 PCF)</a:t>
              </a:r>
              <a:endParaRPr lang="en-US" sz="900" dirty="0">
                <a:solidFill>
                  <a:srgbClr val="000000"/>
                </a:solidFill>
              </a:endParaRPr>
            </a:p>
            <a:p>
              <a:pPr>
                <a:tabLst>
                  <a:tab pos="171450" algn="l"/>
                  <a:tab pos="285750" algn="l"/>
                  <a:tab pos="1200150" algn="l"/>
                </a:tabLst>
              </a:pPr>
              <a:r>
                <a:rPr lang="en-US" sz="900" dirty="0">
                  <a:solidFill>
                    <a:srgbClr val="000000"/>
                  </a:solidFill>
                </a:rPr>
                <a:t>		- Size	- 28 mm (1.1”) minus</a:t>
              </a:r>
              <a:endParaRPr lang="en-US" sz="900" dirty="0">
                <a:solidFill>
                  <a:srgbClr val="000000"/>
                </a:solidFill>
              </a:endParaRPr>
            </a:p>
            <a:p>
              <a:pPr>
                <a:tabLst>
                  <a:tab pos="171450" algn="l"/>
                  <a:tab pos="285750" algn="l"/>
                  <a:tab pos="1200150" algn="l"/>
                </a:tabLst>
              </a:pPr>
              <a:r>
                <a:rPr lang="en-US" sz="900" dirty="0">
                  <a:solidFill>
                    <a:srgbClr val="000000"/>
                  </a:solidFill>
                </a:rPr>
                <a:t>	Conveying Rate	- 422 t/h (465 STPH)</a:t>
              </a:r>
              <a:endParaRPr lang="en-US" sz="900" dirty="0">
                <a:solidFill>
                  <a:srgbClr val="000000"/>
                </a:solidFill>
              </a:endParaRPr>
            </a:p>
            <a:p>
              <a:pPr>
                <a:tabLst>
                  <a:tab pos="171450" algn="l"/>
                  <a:tab pos="285750" algn="l"/>
                  <a:tab pos="1200150" algn="l"/>
                </a:tabLst>
              </a:pPr>
              <a:r>
                <a:rPr lang="en-US" sz="900" dirty="0">
                  <a:solidFill>
                    <a:srgbClr val="000000"/>
                  </a:solidFill>
                </a:rPr>
                <a:t>	Conveying Angle	- 60 degrees</a:t>
              </a:r>
              <a:endParaRPr lang="en-US" sz="900" dirty="0">
                <a:solidFill>
                  <a:srgbClr val="000000"/>
                </a:solidFill>
              </a:endParaRPr>
            </a:p>
            <a:p>
              <a:pPr>
                <a:tabLst>
                  <a:tab pos="171450" algn="l"/>
                  <a:tab pos="285750" algn="l"/>
                  <a:tab pos="1200150" algn="l"/>
                </a:tabLst>
              </a:pPr>
              <a:r>
                <a:rPr lang="en-US" sz="900" dirty="0">
                  <a:solidFill>
                    <a:srgbClr val="000000"/>
                  </a:solidFill>
                </a:rPr>
                <a:t>	Belt Width	- 1067 mm (42”)</a:t>
              </a:r>
              <a:endParaRPr lang="en-US" sz="900" dirty="0">
                <a:solidFill>
                  <a:srgbClr val="000000"/>
                </a:solidFill>
              </a:endParaRPr>
            </a:p>
            <a:p>
              <a:pPr>
                <a:tabLst>
                  <a:tab pos="171450" algn="l"/>
                  <a:tab pos="285750" algn="l"/>
                  <a:tab pos="1200150" algn="l"/>
                </a:tabLst>
              </a:pPr>
              <a:r>
                <a:rPr lang="en-US" sz="900" dirty="0">
                  <a:solidFill>
                    <a:srgbClr val="000000"/>
                  </a:solidFill>
                </a:rPr>
                <a:t>	Belt Speed	- 2 m/s (394 FPM)</a:t>
              </a:r>
              <a:endParaRPr lang="en-US" sz="900" dirty="0">
                <a:solidFill>
                  <a:srgbClr val="000000"/>
                </a:solidFill>
              </a:endParaRPr>
            </a:p>
            <a:p>
              <a:pPr>
                <a:tabLst>
                  <a:tab pos="171450" algn="l"/>
                  <a:tab pos="285750" algn="l"/>
                  <a:tab pos="1200150" algn="l"/>
                </a:tabLst>
              </a:pPr>
              <a:r>
                <a:rPr lang="en-US" sz="900" dirty="0">
                  <a:solidFill>
                    <a:srgbClr val="000000"/>
                  </a:solidFill>
                </a:rPr>
                <a:t>	Lift	- 11,886 mm (39.0’)</a:t>
              </a:r>
              <a:endParaRPr lang="en-US" sz="900" dirty="0">
                <a:solidFill>
                  <a:srgbClr val="000000"/>
                </a:solidFill>
              </a:endParaRPr>
            </a:p>
            <a:p>
              <a:pPr>
                <a:tabLst>
                  <a:tab pos="171450" algn="l"/>
                  <a:tab pos="285750" algn="l"/>
                  <a:tab pos="1200150" algn="l"/>
                </a:tabLst>
              </a:pPr>
              <a:r>
                <a:rPr lang="en-US" sz="900" dirty="0">
                  <a:solidFill>
                    <a:srgbClr val="000000"/>
                  </a:solidFill>
                </a:rPr>
                <a:t>	Length	- 33,282 mm (109.2’)</a:t>
              </a:r>
              <a:endParaRPr lang="en-US" sz="900" dirty="0">
                <a:solidFill>
                  <a:srgbClr val="000000"/>
                </a:solidFill>
              </a:endParaRPr>
            </a:p>
            <a:p>
              <a:pPr>
                <a:tabLst>
                  <a:tab pos="171450" algn="l"/>
                  <a:tab pos="285750" algn="l"/>
                  <a:tab pos="1200150" algn="l"/>
                </a:tabLst>
              </a:pPr>
              <a:r>
                <a:rPr lang="en-US" sz="900" dirty="0">
                  <a:solidFill>
                    <a:srgbClr val="000000"/>
                  </a:solidFill>
                </a:rPr>
                <a:t>	Snake Drives</a:t>
              </a:r>
              <a:endParaRPr lang="en-US" sz="900" dirty="0">
                <a:solidFill>
                  <a:srgbClr val="000000"/>
                </a:solidFill>
              </a:endParaRPr>
            </a:p>
            <a:p>
              <a:pPr>
                <a:tabLst>
                  <a:tab pos="171450" algn="l"/>
                  <a:tab pos="285750" algn="l"/>
                  <a:tab pos="1200150" algn="l"/>
                </a:tabLst>
              </a:pPr>
              <a:r>
                <a:rPr lang="en-US" sz="900" dirty="0">
                  <a:solidFill>
                    <a:srgbClr val="000000"/>
                  </a:solidFill>
                </a:rPr>
                <a:t>		- Top Belt	- 29.83 kW (40 HP)</a:t>
              </a:r>
              <a:endParaRPr lang="en-US" sz="900" dirty="0">
                <a:solidFill>
                  <a:srgbClr val="000000"/>
                </a:solidFill>
              </a:endParaRPr>
            </a:p>
            <a:p>
              <a:pPr>
                <a:tabLst>
                  <a:tab pos="171450" algn="l"/>
                  <a:tab pos="285750" algn="l"/>
                  <a:tab pos="1200150" algn="l"/>
                </a:tabLst>
              </a:pPr>
              <a:r>
                <a:rPr lang="en-US" sz="900" dirty="0">
                  <a:solidFill>
                    <a:srgbClr val="000000"/>
                  </a:solidFill>
                </a:rPr>
                <a:t>		- Bottom Belt	- 29.83 kW (40 HP)</a:t>
              </a:r>
              <a:endParaRPr lang="en-US" sz="900" dirty="0">
                <a:solidFill>
                  <a:srgbClr val="000000"/>
                </a:solidFill>
              </a:endParaRPr>
            </a:p>
          </p:txBody>
        </p:sp>
        <p:pic>
          <p:nvPicPr>
            <p:cNvPr id="52" name="Picture 106" descr="E:\Advertising\BrochQualifBook\Victor Proj Snakes\07_11_04 Unit 12 DSC02509.JPG"/>
            <p:cNvPicPr>
              <a:picLocks noChangeAspect="1" noChangeArrowheads="1"/>
            </p:cNvPicPr>
            <p:nvPr/>
          </p:nvPicPr>
          <p:blipFill>
            <a:blip r:embed="rId10" cstate="print"/>
            <a:srcRect l="26147" t="4329" r="8127" b="3430"/>
            <a:stretch>
              <a:fillRect/>
            </a:stretch>
          </p:blipFill>
          <p:spPr bwMode="auto">
            <a:xfrm>
              <a:off x="10121900" y="1047750"/>
              <a:ext cx="1231900" cy="2305050"/>
            </a:xfrm>
            <a:prstGeom prst="rect">
              <a:avLst/>
            </a:prstGeom>
            <a:noFill/>
            <a:ln w="9525">
              <a:noFill/>
              <a:miter lim="800000"/>
              <a:headEnd/>
              <a:tailEnd/>
            </a:ln>
          </p:spPr>
        </p:pic>
      </p:grpSp>
      <p:grpSp>
        <p:nvGrpSpPr>
          <p:cNvPr id="30" name="Group 29"/>
          <p:cNvGrpSpPr/>
          <p:nvPr/>
        </p:nvGrpSpPr>
        <p:grpSpPr>
          <a:xfrm>
            <a:off x="1023560" y="2322472"/>
            <a:ext cx="7336504" cy="2308226"/>
            <a:chOff x="8284496" y="2056926"/>
            <a:chExt cx="7336504" cy="2308226"/>
          </a:xfrm>
        </p:grpSpPr>
        <p:grpSp>
          <p:nvGrpSpPr>
            <p:cNvPr id="31" name="Group 45"/>
            <p:cNvGrpSpPr/>
            <p:nvPr/>
          </p:nvGrpSpPr>
          <p:grpSpPr bwMode="auto">
            <a:xfrm>
              <a:off x="8284496" y="2056926"/>
              <a:ext cx="7336504" cy="2308226"/>
              <a:chOff x="366" y="3857"/>
              <a:chExt cx="682" cy="1454"/>
            </a:xfrm>
          </p:grpSpPr>
          <p:sp>
            <p:nvSpPr>
              <p:cNvPr id="38" name="Text Box 7"/>
              <p:cNvSpPr txBox="1">
                <a:spLocks noChangeArrowheads="1"/>
              </p:cNvSpPr>
              <p:nvPr/>
            </p:nvSpPr>
            <p:spPr bwMode="auto">
              <a:xfrm>
                <a:off x="522" y="3895"/>
                <a:ext cx="79" cy="97"/>
              </a:xfrm>
              <a:prstGeom prst="rect">
                <a:avLst/>
              </a:prstGeom>
              <a:noFill/>
              <a:ln w="12700">
                <a:noFill/>
                <a:miter lim="800000"/>
                <a:headEnd type="none" w="sm" len="sm"/>
                <a:tailEnd type="none" w="sm" len="sm"/>
              </a:ln>
            </p:spPr>
            <p:txBody>
              <a:bodyPr wrap="square" lIns="0" tIns="0" rIns="0" bIns="0">
                <a:spAutoFit/>
              </a:bodyPr>
              <a:lstStyle/>
              <a:p>
                <a:pPr algn="ctr">
                  <a:spcBef>
                    <a:spcPct val="50000"/>
                  </a:spcBef>
                </a:pPr>
                <a:r>
                  <a:rPr lang="en-US" sz="1000" dirty="0"/>
                  <a:t>DS 012</a:t>
                </a:r>
                <a:endParaRPr lang="en-US" sz="1000" dirty="0"/>
              </a:p>
            </p:txBody>
          </p:sp>
          <p:sp>
            <p:nvSpPr>
              <p:cNvPr id="39" name="Text Box 23"/>
              <p:cNvSpPr txBox="1">
                <a:spLocks noChangeArrowheads="1"/>
              </p:cNvSpPr>
              <p:nvPr/>
            </p:nvSpPr>
            <p:spPr bwMode="auto">
              <a:xfrm>
                <a:off x="366" y="3857"/>
                <a:ext cx="682" cy="1454"/>
              </a:xfrm>
              <a:prstGeom prst="rect">
                <a:avLst/>
              </a:prstGeom>
              <a:noFill/>
              <a:ln w="12700">
                <a:solidFill>
                  <a:schemeClr val="tx1"/>
                </a:solidFill>
                <a:miter lim="800000"/>
                <a:headEnd type="none" w="sm" len="sm"/>
                <a:tailEnd type="none" w="sm" len="sm"/>
              </a:ln>
            </p:spPr>
            <p:txBody>
              <a:bodyPr wrap="square" lIns="91432" tIns="45716" rIns="91432" bIns="45716">
                <a:spAutoFit/>
              </a:bodyPr>
              <a:lstStyle/>
              <a:p>
                <a:pPr>
                  <a:tabLst>
                    <a:tab pos="171450" algn="l"/>
                    <a:tab pos="285750" algn="l"/>
                    <a:tab pos="1200150" algn="l"/>
                  </a:tabLst>
                </a:pPr>
                <a:r>
                  <a:rPr lang="en-US" sz="900" b="1" dirty="0"/>
                  <a:t>Sandwich Conveyor</a:t>
                </a:r>
                <a:endParaRPr lang="en-US" sz="900" b="1" dirty="0"/>
              </a:p>
              <a:p>
                <a:pPr>
                  <a:tabLst>
                    <a:tab pos="171450" algn="l"/>
                    <a:tab pos="285750" algn="l"/>
                    <a:tab pos="1200150" algn="l"/>
                  </a:tabLst>
                </a:pPr>
                <a:r>
                  <a:rPr lang="en-US" sz="900" b="1" dirty="0"/>
                  <a:t>for</a:t>
                </a:r>
                <a:endParaRPr lang="en-US" sz="900" b="1" dirty="0"/>
              </a:p>
              <a:p>
                <a:pPr>
                  <a:tabLst>
                    <a:tab pos="171450" algn="l"/>
                    <a:tab pos="285750" algn="l"/>
                    <a:tab pos="1200150" algn="l"/>
                  </a:tabLst>
                </a:pPr>
                <a:r>
                  <a:rPr lang="en-US" sz="900" b="1" dirty="0"/>
                  <a:t>Coal Prep Plant, Eastern USA</a:t>
                </a:r>
                <a:endParaRPr lang="en-US" sz="900" b="1" dirty="0"/>
              </a:p>
              <a:p>
                <a:pPr algn="ctr">
                  <a:tabLst>
                    <a:tab pos="171450" algn="l"/>
                    <a:tab pos="285750" algn="l"/>
                    <a:tab pos="1200150" algn="l"/>
                  </a:tabLst>
                </a:pPr>
                <a:endParaRPr lang="en-US" sz="900" dirty="0"/>
              </a:p>
              <a:p>
                <a:pPr>
                  <a:tabLst>
                    <a:tab pos="171450" algn="l"/>
                    <a:tab pos="285750" algn="l"/>
                    <a:tab pos="1200150" algn="l"/>
                  </a:tabLst>
                </a:pPr>
                <a:r>
                  <a:rPr lang="en-US" sz="900" dirty="0"/>
                  <a:t>	Material	- Refuse</a:t>
                </a:r>
                <a:endParaRPr lang="en-US" sz="900" dirty="0"/>
              </a:p>
              <a:p>
                <a:pPr>
                  <a:tabLst>
                    <a:tab pos="171450" algn="l"/>
                    <a:tab pos="285750" algn="l"/>
                    <a:tab pos="1200150" algn="l"/>
                  </a:tabLst>
                </a:pPr>
                <a:r>
                  <a:rPr lang="en-US" sz="900" dirty="0"/>
                  <a:t>		- Density	- 1.28 t/cu-m (80 PCF)</a:t>
                </a:r>
                <a:endParaRPr lang="en-US" sz="900" dirty="0"/>
              </a:p>
              <a:p>
                <a:pPr>
                  <a:tabLst>
                    <a:tab pos="171450" algn="l"/>
                    <a:tab pos="285750" algn="l"/>
                    <a:tab pos="1200150" algn="l"/>
                  </a:tabLst>
                </a:pPr>
                <a:r>
                  <a:rPr lang="en-US" sz="900" dirty="0"/>
                  <a:t>		- Size	- 135 mm (5.3”) minus</a:t>
                </a:r>
                <a:endParaRPr lang="en-US" sz="900" dirty="0"/>
              </a:p>
              <a:p>
                <a:pPr>
                  <a:tabLst>
                    <a:tab pos="171450" algn="l"/>
                    <a:tab pos="285750" algn="l"/>
                    <a:tab pos="1200150" algn="l"/>
                  </a:tabLst>
                </a:pPr>
                <a:r>
                  <a:rPr lang="en-US" sz="900" dirty="0"/>
                  <a:t>	Conveying Rate	- 454 t/h (500 STPH)</a:t>
                </a:r>
                <a:endParaRPr lang="en-US" sz="900" dirty="0"/>
              </a:p>
              <a:p>
                <a:pPr>
                  <a:tabLst>
                    <a:tab pos="171450" algn="l"/>
                    <a:tab pos="285750" algn="l"/>
                    <a:tab pos="1200150" algn="l"/>
                  </a:tabLst>
                </a:pPr>
                <a:r>
                  <a:rPr lang="en-US" sz="900" dirty="0"/>
                  <a:t>	Conveying Angle	- To 41 degrees</a:t>
                </a:r>
                <a:endParaRPr lang="en-US" sz="900" dirty="0"/>
              </a:p>
              <a:p>
                <a:pPr>
                  <a:tabLst>
                    <a:tab pos="171450" algn="l"/>
                    <a:tab pos="285750" algn="l"/>
                    <a:tab pos="1200150" algn="l"/>
                  </a:tabLst>
                </a:pPr>
                <a:r>
                  <a:rPr lang="en-US" sz="900" dirty="0"/>
                  <a:t>	Belt Width	- 914 mm (36”)</a:t>
                </a:r>
                <a:endParaRPr lang="en-US" sz="900" dirty="0"/>
              </a:p>
              <a:p>
                <a:pPr>
                  <a:tabLst>
                    <a:tab pos="171450" algn="l"/>
                    <a:tab pos="285750" algn="l"/>
                    <a:tab pos="1200150" algn="l"/>
                  </a:tabLst>
                </a:pPr>
                <a:r>
                  <a:rPr lang="en-US" sz="900" dirty="0"/>
                  <a:t>	Belt Speed	- 2.34 m/s (460 FPM)</a:t>
                </a:r>
                <a:endParaRPr lang="en-US" sz="900" dirty="0"/>
              </a:p>
              <a:p>
                <a:pPr>
                  <a:tabLst>
                    <a:tab pos="171450" algn="l"/>
                    <a:tab pos="285750" algn="l"/>
                    <a:tab pos="1200150" algn="l"/>
                  </a:tabLst>
                </a:pPr>
                <a:r>
                  <a:rPr lang="en-US" sz="900" dirty="0"/>
                  <a:t>	Lift	- 174,800 mm (574’)</a:t>
                </a:r>
                <a:endParaRPr lang="en-US" sz="900" dirty="0"/>
              </a:p>
              <a:p>
                <a:pPr>
                  <a:tabLst>
                    <a:tab pos="171450" algn="l"/>
                    <a:tab pos="285750" algn="l"/>
                    <a:tab pos="1200150" algn="l"/>
                  </a:tabLst>
                </a:pPr>
                <a:r>
                  <a:rPr lang="en-US" sz="900" dirty="0"/>
                  <a:t>	Length	- 454,200 mm (1490’)</a:t>
                </a:r>
                <a:endParaRPr lang="en-US" sz="900" dirty="0"/>
              </a:p>
              <a:p>
                <a:pPr>
                  <a:tabLst>
                    <a:tab pos="171450" algn="l"/>
                    <a:tab pos="285750" algn="l"/>
                    <a:tab pos="1200150" algn="l"/>
                  </a:tabLst>
                </a:pPr>
                <a:r>
                  <a:rPr lang="en-US" sz="900" dirty="0"/>
                  <a:t>	Drives</a:t>
                </a:r>
                <a:endParaRPr lang="en-US" sz="900" dirty="0"/>
              </a:p>
              <a:p>
                <a:pPr>
                  <a:tabLst>
                    <a:tab pos="171450" algn="l"/>
                    <a:tab pos="285750" algn="l"/>
                    <a:tab pos="1200150" algn="l"/>
                  </a:tabLst>
                </a:pPr>
                <a:r>
                  <a:rPr lang="en-US" sz="900" dirty="0"/>
                  <a:t>		- Top Belt	- 186.5 kW (250 HP)</a:t>
                </a:r>
                <a:endParaRPr lang="en-US" sz="900" dirty="0"/>
              </a:p>
              <a:p>
                <a:pPr>
                  <a:tabLst>
                    <a:tab pos="171450" algn="l"/>
                    <a:tab pos="285750" algn="l"/>
                    <a:tab pos="1200150" algn="l"/>
                  </a:tabLst>
                </a:pPr>
                <a:r>
                  <a:rPr lang="en-US" sz="900" dirty="0"/>
                  <a:t>		- Bottom Belt	- 186.5 kW (250 HP)</a:t>
                </a:r>
                <a:endParaRPr lang="en-US" sz="900" dirty="0"/>
              </a:p>
            </p:txBody>
          </p:sp>
        </p:grpSp>
        <p:pic>
          <p:nvPicPr>
            <p:cNvPr id="34" name="Picture 2" descr="E:\Advertising\Publications\16_06_28 ICPC-2016\ICPC-2016 Figures Etc\Fig 3 Profile.JPG"/>
            <p:cNvPicPr>
              <a:picLocks noChangeAspect="1" noChangeArrowheads="1"/>
            </p:cNvPicPr>
            <p:nvPr/>
          </p:nvPicPr>
          <p:blipFill>
            <a:blip r:embed="rId11" cstate="print"/>
            <a:srcRect/>
            <a:stretch>
              <a:fillRect/>
            </a:stretch>
          </p:blipFill>
          <p:spPr bwMode="auto">
            <a:xfrm>
              <a:off x="10883899" y="2146300"/>
              <a:ext cx="4697121" cy="2139949"/>
            </a:xfrm>
            <a:prstGeom prst="rect">
              <a:avLst/>
            </a:prstGeom>
            <a:noFill/>
          </p:spPr>
        </p:pic>
      </p:grpSp>
      <p:grpSp>
        <p:nvGrpSpPr>
          <p:cNvPr id="41" name="Group 40"/>
          <p:cNvGrpSpPr/>
          <p:nvPr/>
        </p:nvGrpSpPr>
        <p:grpSpPr>
          <a:xfrm>
            <a:off x="618548" y="1361215"/>
            <a:ext cx="6994525" cy="4038600"/>
            <a:chOff x="854075" y="1485900"/>
            <a:chExt cx="6994525" cy="4038600"/>
          </a:xfrm>
        </p:grpSpPr>
        <p:pic>
          <p:nvPicPr>
            <p:cNvPr id="42" name="Picture 40" descr="DS 021 A"/>
            <p:cNvPicPr>
              <a:picLocks noChangeAspect="1" noChangeArrowheads="1"/>
            </p:cNvPicPr>
            <p:nvPr/>
          </p:nvPicPr>
          <p:blipFill>
            <a:blip r:embed="rId12" cstate="print"/>
            <a:srcRect/>
            <a:stretch>
              <a:fillRect/>
            </a:stretch>
          </p:blipFill>
          <p:spPr bwMode="auto">
            <a:xfrm>
              <a:off x="3971925" y="1485900"/>
              <a:ext cx="3876675" cy="1684338"/>
            </a:xfrm>
            <a:prstGeom prst="rect">
              <a:avLst/>
            </a:prstGeom>
            <a:noFill/>
            <a:ln w="9525">
              <a:noFill/>
              <a:miter lim="800000"/>
              <a:headEnd/>
              <a:tailEnd/>
            </a:ln>
          </p:spPr>
        </p:pic>
        <p:sp>
          <p:nvSpPr>
            <p:cNvPr id="43" name="Text Box 41"/>
            <p:cNvSpPr txBox="1">
              <a:spLocks noChangeArrowheads="1"/>
            </p:cNvSpPr>
            <p:nvPr/>
          </p:nvSpPr>
          <p:spPr bwMode="auto">
            <a:xfrm>
              <a:off x="854075" y="2103438"/>
              <a:ext cx="2736850" cy="2152650"/>
            </a:xfrm>
            <a:prstGeom prst="rect">
              <a:avLst/>
            </a:prstGeom>
            <a:no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a:t>Downhill Sandwich Conveyor</a:t>
              </a:r>
              <a:endParaRPr lang="en-US" sz="900" b="1"/>
            </a:p>
            <a:p>
              <a:pPr algn="ctr">
                <a:tabLst>
                  <a:tab pos="171450" algn="l"/>
                  <a:tab pos="285750" algn="l"/>
                  <a:tab pos="1200150" algn="l"/>
                </a:tabLst>
              </a:pPr>
              <a:r>
                <a:rPr lang="en-US" sz="900" b="1"/>
                <a:t>from</a:t>
              </a:r>
              <a:endParaRPr lang="en-US" sz="900" b="1"/>
            </a:p>
            <a:p>
              <a:pPr algn="ctr">
                <a:tabLst>
                  <a:tab pos="171450" algn="l"/>
                  <a:tab pos="285750" algn="l"/>
                  <a:tab pos="1200150" algn="l"/>
                </a:tabLst>
              </a:pPr>
              <a:r>
                <a:rPr lang="en-US" sz="900" b="1"/>
                <a:t>Phosphate Mine, Venezuela</a:t>
              </a:r>
              <a:endParaRPr lang="en-US" sz="900" b="1"/>
            </a:p>
            <a:p>
              <a:pPr algn="ctr">
                <a:tabLst>
                  <a:tab pos="171450" algn="l"/>
                  <a:tab pos="285750" algn="l"/>
                  <a:tab pos="1200150" algn="l"/>
                </a:tabLst>
              </a:pPr>
              <a:endParaRPr lang="en-US" sz="900"/>
            </a:p>
            <a:p>
              <a:pPr>
                <a:tabLst>
                  <a:tab pos="171450" algn="l"/>
                  <a:tab pos="285750" algn="l"/>
                  <a:tab pos="1200150" algn="l"/>
                </a:tabLst>
              </a:pPr>
              <a:r>
                <a:rPr lang="en-US" sz="900"/>
                <a:t>	Material	- Phosphate Rock</a:t>
              </a:r>
              <a:endParaRPr lang="en-US" sz="900"/>
            </a:p>
            <a:p>
              <a:pPr>
                <a:tabLst>
                  <a:tab pos="171450" algn="l"/>
                  <a:tab pos="285750" algn="l"/>
                  <a:tab pos="1200150" algn="l"/>
                </a:tabLst>
              </a:pPr>
              <a:r>
                <a:rPr lang="en-US" sz="900"/>
                <a:t>		- Density	- 1.60 t/cu-m (100 PCF)</a:t>
              </a:r>
              <a:endParaRPr lang="en-US" sz="900"/>
            </a:p>
            <a:p>
              <a:pPr>
                <a:tabLst>
                  <a:tab pos="171450" algn="l"/>
                  <a:tab pos="285750" algn="l"/>
                  <a:tab pos="1200150" algn="l"/>
                </a:tabLst>
              </a:pPr>
              <a:r>
                <a:rPr lang="en-US" sz="900"/>
                <a:t>		- Size	- 6.3 mm (1/4”) minus</a:t>
              </a:r>
              <a:endParaRPr lang="en-US" sz="900"/>
            </a:p>
            <a:p>
              <a:pPr>
                <a:tabLst>
                  <a:tab pos="171450" algn="l"/>
                  <a:tab pos="285750" algn="l"/>
                  <a:tab pos="1200150" algn="l"/>
                </a:tabLst>
              </a:pPr>
              <a:r>
                <a:rPr lang="en-US" sz="900"/>
                <a:t>	Conveying Rate	- 668 t/h (736 STPH)</a:t>
              </a:r>
              <a:endParaRPr lang="en-US" sz="900"/>
            </a:p>
            <a:p>
              <a:pPr>
                <a:tabLst>
                  <a:tab pos="171450" algn="l"/>
                  <a:tab pos="285750" algn="l"/>
                  <a:tab pos="1200150" algn="l"/>
                </a:tabLst>
              </a:pPr>
              <a:r>
                <a:rPr lang="en-US" sz="900"/>
                <a:t>	Conveying Angle	- 35.5 degrees</a:t>
              </a:r>
              <a:endParaRPr lang="en-US" sz="900"/>
            </a:p>
            <a:p>
              <a:pPr>
                <a:tabLst>
                  <a:tab pos="171450" algn="l"/>
                  <a:tab pos="285750" algn="l"/>
                  <a:tab pos="1200150" algn="l"/>
                </a:tabLst>
              </a:pPr>
              <a:r>
                <a:rPr lang="en-US" sz="900"/>
                <a:t>	Belt Width	- 914 mm (36”)</a:t>
              </a:r>
              <a:endParaRPr lang="en-US" sz="900"/>
            </a:p>
            <a:p>
              <a:pPr>
                <a:tabLst>
                  <a:tab pos="171450" algn="l"/>
                  <a:tab pos="285750" algn="l"/>
                  <a:tab pos="1200150" algn="l"/>
                </a:tabLst>
              </a:pPr>
              <a:r>
                <a:rPr lang="en-US" sz="900"/>
                <a:t>	Belt Speed	- 2.29 m/s (450 FPM)</a:t>
              </a:r>
              <a:endParaRPr lang="en-US" sz="900"/>
            </a:p>
            <a:p>
              <a:pPr>
                <a:tabLst>
                  <a:tab pos="171450" algn="l"/>
                  <a:tab pos="285750" algn="l"/>
                  <a:tab pos="1200150" algn="l"/>
                </a:tabLst>
              </a:pPr>
              <a:r>
                <a:rPr lang="en-US" sz="900"/>
                <a:t>	Elevation Drop	- 34,000 mm (111.5’)</a:t>
              </a:r>
              <a:endParaRPr lang="en-US" sz="900"/>
            </a:p>
            <a:p>
              <a:pPr>
                <a:tabLst>
                  <a:tab pos="171450" algn="l"/>
                  <a:tab pos="285750" algn="l"/>
                  <a:tab pos="1200150" algn="l"/>
                </a:tabLst>
              </a:pPr>
              <a:r>
                <a:rPr lang="en-US" sz="900"/>
                <a:t>	Length	- 113,000 mm (371’)</a:t>
              </a:r>
              <a:endParaRPr lang="en-US" sz="900"/>
            </a:p>
            <a:p>
              <a:pPr>
                <a:tabLst>
                  <a:tab pos="171450" algn="l"/>
                  <a:tab pos="285750" algn="l"/>
                  <a:tab pos="1200150" algn="l"/>
                </a:tabLst>
              </a:pPr>
              <a:r>
                <a:rPr lang="en-US" sz="900"/>
                <a:t>	Drive</a:t>
              </a:r>
              <a:endParaRPr lang="en-US" sz="900"/>
            </a:p>
            <a:p>
              <a:pPr>
                <a:tabLst>
                  <a:tab pos="171450" algn="l"/>
                  <a:tab pos="285750" algn="l"/>
                  <a:tab pos="1200150" algn="l"/>
                </a:tabLst>
              </a:pPr>
              <a:r>
                <a:rPr lang="en-US" sz="900"/>
                <a:t>		- Bottom Belt	- 93.2 kW (125 HP)</a:t>
              </a:r>
              <a:endParaRPr lang="en-US" sz="900"/>
            </a:p>
          </p:txBody>
        </p:sp>
        <p:pic>
          <p:nvPicPr>
            <p:cNvPr id="44" name="Picture 43" descr="DS 021 B"/>
            <p:cNvPicPr>
              <a:picLocks noChangeAspect="1" noChangeArrowheads="1"/>
            </p:cNvPicPr>
            <p:nvPr/>
          </p:nvPicPr>
          <p:blipFill>
            <a:blip r:embed="rId13" cstate="print"/>
            <a:srcRect t="6741"/>
            <a:stretch>
              <a:fillRect/>
            </a:stretch>
          </p:blipFill>
          <p:spPr bwMode="auto">
            <a:xfrm>
              <a:off x="4029075" y="3238500"/>
              <a:ext cx="3752850" cy="2286000"/>
            </a:xfrm>
            <a:prstGeom prst="rect">
              <a:avLst/>
            </a:prstGeom>
            <a:noFill/>
            <a:ln w="9525">
              <a:noFill/>
              <a:miter lim="800000"/>
              <a:headEnd/>
              <a:tailEnd/>
            </a:ln>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5.55556E-7 -1.48148E-6 L -0.37326 -0.3706 " pathEditMode="relative" rAng="0" ptsTypes="AA">
                                      <p:cBhvr>
                                        <p:cTn id="13" dur="2000" fill="hold"/>
                                        <p:tgtEl>
                                          <p:spTgt spid="2"/>
                                        </p:tgtEl>
                                        <p:attrNameLst>
                                          <p:attrName>ppt_x</p:attrName>
                                          <p:attrName>ppt_y</p:attrName>
                                        </p:attrNameLst>
                                      </p:cBhvr>
                                      <p:rCtr x="-187" y="-185"/>
                                    </p:animMotion>
                                  </p:childTnLst>
                                </p:cTn>
                              </p:par>
                              <p:par>
                                <p:cTn id="14" presetID="6" presetClass="emph" presetSubtype="0" fill="hold" nodeType="withEffect">
                                  <p:stCondLst>
                                    <p:cond delay="0"/>
                                  </p:stCondLst>
                                  <p:childTnLst>
                                    <p:animScale>
                                      <p:cBhvr>
                                        <p:cTn id="15" dur="2000" fill="hold"/>
                                        <p:tgtEl>
                                          <p:spTgt spid="2"/>
                                        </p:tgtEl>
                                      </p:cBhvr>
                                      <p:by x="35000" y="35000"/>
                                    </p:animScale>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3.33333E-6 -2.96296E-6 L -0.04409 -0.38727 " pathEditMode="relative" rAng="0" ptsTypes="AA">
                                      <p:cBhvr>
                                        <p:cTn id="24" dur="2000" fill="hold"/>
                                        <p:tgtEl>
                                          <p:spTgt spid="3"/>
                                        </p:tgtEl>
                                        <p:attrNameLst>
                                          <p:attrName>ppt_x</p:attrName>
                                          <p:attrName>ppt_y</p:attrName>
                                        </p:attrNameLst>
                                      </p:cBhvr>
                                      <p:rCtr x="-22" y="-194"/>
                                    </p:animMotion>
                                  </p:childTnLst>
                                </p:cTn>
                              </p:par>
                              <p:par>
                                <p:cTn id="25" presetID="6" presetClass="emph" presetSubtype="0" fill="hold" nodeType="withEffect">
                                  <p:stCondLst>
                                    <p:cond delay="0"/>
                                  </p:stCondLst>
                                  <p:childTnLst>
                                    <p:animScale>
                                      <p:cBhvr>
                                        <p:cTn id="26" dur="2000" fill="hold"/>
                                        <p:tgtEl>
                                          <p:spTgt spid="3"/>
                                        </p:tgtEl>
                                      </p:cBhvr>
                                      <p:by x="35000" y="35000"/>
                                    </p:animScale>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2000" fill="hold"/>
                                        <p:tgtEl>
                                          <p:spTgt spid="4"/>
                                        </p:tgtEl>
                                        <p:attrNameLst>
                                          <p:attrName>ppt_w</p:attrName>
                                        </p:attrNameLst>
                                      </p:cBhvr>
                                      <p:tavLst>
                                        <p:tav tm="0">
                                          <p:val>
                                            <p:fltVal val="0"/>
                                          </p:val>
                                        </p:tav>
                                        <p:tav tm="100000">
                                          <p:val>
                                            <p:strVal val="#ppt_w"/>
                                          </p:val>
                                        </p:tav>
                                      </p:tavLst>
                                    </p:anim>
                                    <p:anim calcmode="lin" valueType="num">
                                      <p:cBhvr>
                                        <p:cTn id="30" dur="2000" fill="hold"/>
                                        <p:tgtEl>
                                          <p:spTgt spid="4"/>
                                        </p:tgtEl>
                                        <p:attrNameLst>
                                          <p:attrName>ppt_h</p:attrName>
                                        </p:attrNameLst>
                                      </p:cBhvr>
                                      <p:tavLst>
                                        <p:tav tm="0">
                                          <p:val>
                                            <p:fltVal val="0"/>
                                          </p:val>
                                        </p:tav>
                                        <p:tav tm="100000">
                                          <p:val>
                                            <p:strVal val="#ppt_h"/>
                                          </p:val>
                                        </p:tav>
                                      </p:tavLst>
                                    </p:anim>
                                    <p:animEffect transition="in" filter="fade">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6" presetClass="path" presetSubtype="0" accel="50000" decel="50000" fill="hold" nodeType="clickEffect">
                                  <p:stCondLst>
                                    <p:cond delay="0"/>
                                  </p:stCondLst>
                                  <p:childTnLst>
                                    <p:animMotion origin="layout" path="M 0.05764 -0.01828 L 0.34601 -0.42014 " pathEditMode="relative" rAng="0" ptsTypes="AA">
                                      <p:cBhvr>
                                        <p:cTn id="35" dur="2000" fill="hold"/>
                                        <p:tgtEl>
                                          <p:spTgt spid="4"/>
                                        </p:tgtEl>
                                        <p:attrNameLst>
                                          <p:attrName>ppt_x</p:attrName>
                                          <p:attrName>ppt_y</p:attrName>
                                        </p:attrNameLst>
                                      </p:cBhvr>
                                      <p:rCtr x="144" y="-201"/>
                                    </p:animMotion>
                                  </p:childTnLst>
                                </p:cTn>
                              </p:par>
                              <p:par>
                                <p:cTn id="36" presetID="6" presetClass="emph" presetSubtype="0" fill="hold" nodeType="withEffect">
                                  <p:stCondLst>
                                    <p:cond delay="0"/>
                                  </p:stCondLst>
                                  <p:childTnLst>
                                    <p:animScale>
                                      <p:cBhvr>
                                        <p:cTn id="37" dur="2000" fill="hold"/>
                                        <p:tgtEl>
                                          <p:spTgt spid="4"/>
                                        </p:tgtEl>
                                      </p:cBhvr>
                                      <p:by x="30000" y="30000"/>
                                    </p:animScale>
                                  </p:childTnLst>
                                </p:cTn>
                              </p:par>
                              <p:par>
                                <p:cTn id="38" presetID="53"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2000" fill="hold"/>
                                        <p:tgtEl>
                                          <p:spTgt spid="5"/>
                                        </p:tgtEl>
                                        <p:attrNameLst>
                                          <p:attrName>ppt_w</p:attrName>
                                        </p:attrNameLst>
                                      </p:cBhvr>
                                      <p:tavLst>
                                        <p:tav tm="0">
                                          <p:val>
                                            <p:fltVal val="0"/>
                                          </p:val>
                                        </p:tav>
                                        <p:tav tm="100000">
                                          <p:val>
                                            <p:strVal val="#ppt_w"/>
                                          </p:val>
                                        </p:tav>
                                      </p:tavLst>
                                    </p:anim>
                                    <p:anim calcmode="lin" valueType="num">
                                      <p:cBhvr>
                                        <p:cTn id="41" dur="2000" fill="hold"/>
                                        <p:tgtEl>
                                          <p:spTgt spid="5"/>
                                        </p:tgtEl>
                                        <p:attrNameLst>
                                          <p:attrName>ppt_h</p:attrName>
                                        </p:attrNameLst>
                                      </p:cBhvr>
                                      <p:tavLst>
                                        <p:tav tm="0">
                                          <p:val>
                                            <p:fltVal val="0"/>
                                          </p:val>
                                        </p:tav>
                                        <p:tav tm="100000">
                                          <p:val>
                                            <p:strVal val="#ppt_h"/>
                                          </p:val>
                                        </p:tav>
                                      </p:tavLst>
                                    </p:anim>
                                    <p:animEffect transition="in" filter="fade">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77778E-7 -3.7037E-7 L -0.36892 0.34861 " pathEditMode="relative" rAng="0" ptsTypes="AA">
                                      <p:cBhvr>
                                        <p:cTn id="46" dur="2000" fill="hold"/>
                                        <p:tgtEl>
                                          <p:spTgt spid="5"/>
                                        </p:tgtEl>
                                        <p:attrNameLst>
                                          <p:attrName>ppt_x</p:attrName>
                                          <p:attrName>ppt_y</p:attrName>
                                        </p:attrNameLst>
                                      </p:cBhvr>
                                      <p:rCtr x="-185" y="174"/>
                                    </p:animMotion>
                                  </p:childTnLst>
                                </p:cTn>
                              </p:par>
                              <p:par>
                                <p:cTn id="47" presetID="6" presetClass="emph" presetSubtype="0" fill="hold" nodeType="withEffect">
                                  <p:stCondLst>
                                    <p:cond delay="0"/>
                                  </p:stCondLst>
                                  <p:childTnLst>
                                    <p:animScale>
                                      <p:cBhvr>
                                        <p:cTn id="48" dur="2000" fill="hold"/>
                                        <p:tgtEl>
                                          <p:spTgt spid="5"/>
                                        </p:tgtEl>
                                      </p:cBhvr>
                                      <p:by x="30000" y="30000"/>
                                    </p:animScale>
                                  </p:childTnLst>
                                </p:cTn>
                              </p:par>
                              <p:par>
                                <p:cTn id="49" presetID="53" presetClass="entr" presetSubtype="16"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2000" fill="hold"/>
                                        <p:tgtEl>
                                          <p:spTgt spid="7"/>
                                        </p:tgtEl>
                                        <p:attrNameLst>
                                          <p:attrName>ppt_w</p:attrName>
                                        </p:attrNameLst>
                                      </p:cBhvr>
                                      <p:tavLst>
                                        <p:tav tm="0">
                                          <p:val>
                                            <p:fltVal val="0"/>
                                          </p:val>
                                        </p:tav>
                                        <p:tav tm="100000">
                                          <p:val>
                                            <p:strVal val="#ppt_w"/>
                                          </p:val>
                                        </p:tav>
                                      </p:tavLst>
                                    </p:anim>
                                    <p:anim calcmode="lin" valueType="num">
                                      <p:cBhvr>
                                        <p:cTn id="52" dur="2000" fill="hold"/>
                                        <p:tgtEl>
                                          <p:spTgt spid="7"/>
                                        </p:tgtEl>
                                        <p:attrNameLst>
                                          <p:attrName>ppt_h</p:attrName>
                                        </p:attrNameLst>
                                      </p:cBhvr>
                                      <p:tavLst>
                                        <p:tav tm="0">
                                          <p:val>
                                            <p:fltVal val="0"/>
                                          </p:val>
                                        </p:tav>
                                        <p:tav tm="100000">
                                          <p:val>
                                            <p:strVal val="#ppt_h"/>
                                          </p:val>
                                        </p:tav>
                                      </p:tavLst>
                                    </p:anim>
                                    <p:animEffect transition="in" filter="fade">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nodeType="clickEffect">
                                  <p:stCondLst>
                                    <p:cond delay="0"/>
                                  </p:stCondLst>
                                  <p:childTnLst>
                                    <p:animMotion origin="layout" path="M 4.72222E-6 7.40741E-7 L -0.029 0.40417 " pathEditMode="relative" rAng="0" ptsTypes="AA">
                                      <p:cBhvr>
                                        <p:cTn id="57" dur="2000" fill="hold"/>
                                        <p:tgtEl>
                                          <p:spTgt spid="7"/>
                                        </p:tgtEl>
                                        <p:attrNameLst>
                                          <p:attrName>ppt_x</p:attrName>
                                          <p:attrName>ppt_y</p:attrName>
                                        </p:attrNameLst>
                                      </p:cBhvr>
                                      <p:rCtr x="-15" y="202"/>
                                    </p:animMotion>
                                  </p:childTnLst>
                                </p:cTn>
                              </p:par>
                              <p:par>
                                <p:cTn id="58" presetID="6" presetClass="emph" presetSubtype="0" fill="hold" nodeType="withEffect">
                                  <p:stCondLst>
                                    <p:cond delay="0"/>
                                  </p:stCondLst>
                                  <p:childTnLst>
                                    <p:animScale>
                                      <p:cBhvr>
                                        <p:cTn id="59" dur="2000" fill="hold"/>
                                        <p:tgtEl>
                                          <p:spTgt spid="7"/>
                                        </p:tgtEl>
                                      </p:cBhvr>
                                      <p:by x="30000" y="30000"/>
                                    </p:animScale>
                                  </p:childTnLst>
                                </p:cTn>
                              </p:par>
                              <p:par>
                                <p:cTn id="60" presetID="53" presetClass="entr" presetSubtype="16"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p:cTn id="62" dur="2000" fill="hold"/>
                                        <p:tgtEl>
                                          <p:spTgt spid="30"/>
                                        </p:tgtEl>
                                        <p:attrNameLst>
                                          <p:attrName>ppt_w</p:attrName>
                                        </p:attrNameLst>
                                      </p:cBhvr>
                                      <p:tavLst>
                                        <p:tav tm="0">
                                          <p:val>
                                            <p:fltVal val="0"/>
                                          </p:val>
                                        </p:tav>
                                        <p:tav tm="100000">
                                          <p:val>
                                            <p:strVal val="#ppt_w"/>
                                          </p:val>
                                        </p:tav>
                                      </p:tavLst>
                                    </p:anim>
                                    <p:anim calcmode="lin" valueType="num">
                                      <p:cBhvr>
                                        <p:cTn id="63" dur="2000" fill="hold"/>
                                        <p:tgtEl>
                                          <p:spTgt spid="30"/>
                                        </p:tgtEl>
                                        <p:attrNameLst>
                                          <p:attrName>ppt_h</p:attrName>
                                        </p:attrNameLst>
                                      </p:cBhvr>
                                      <p:tavLst>
                                        <p:tav tm="0">
                                          <p:val>
                                            <p:fltVal val="0"/>
                                          </p:val>
                                        </p:tav>
                                        <p:tav tm="100000">
                                          <p:val>
                                            <p:strVal val="#ppt_h"/>
                                          </p:val>
                                        </p:tav>
                                      </p:tavLst>
                                    </p:anim>
                                    <p:animEffect transition="in" filter="fade">
                                      <p:cBhvr>
                                        <p:cTn id="64" dur="20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3.05556E-6 3.7037E-7 L 0.28091 0.40995 " pathEditMode="relative" rAng="0" ptsTypes="AA">
                                      <p:cBhvr>
                                        <p:cTn id="68" dur="2000" fill="hold"/>
                                        <p:tgtEl>
                                          <p:spTgt spid="30"/>
                                        </p:tgtEl>
                                        <p:attrNameLst>
                                          <p:attrName>ppt_x</p:attrName>
                                          <p:attrName>ppt_y</p:attrName>
                                        </p:attrNameLst>
                                      </p:cBhvr>
                                      <p:rCtr x="140" y="205"/>
                                    </p:animMotion>
                                  </p:childTnLst>
                                </p:cTn>
                              </p:par>
                              <p:par>
                                <p:cTn id="69" presetID="6" presetClass="emph" presetSubtype="0" fill="hold" nodeType="withEffect">
                                  <p:stCondLst>
                                    <p:cond delay="0"/>
                                  </p:stCondLst>
                                  <p:childTnLst>
                                    <p:animScale>
                                      <p:cBhvr>
                                        <p:cTn id="70" dur="2000" fill="hold"/>
                                        <p:tgtEl>
                                          <p:spTgt spid="30"/>
                                        </p:tgtEl>
                                      </p:cBhvr>
                                      <p:by x="35000" y="35000"/>
                                    </p:animScale>
                                  </p:childTnLst>
                                </p:cTn>
                              </p:par>
                              <p:par>
                                <p:cTn id="71" presetID="53" presetClass="entr" presetSubtype="16"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2000" fill="hold"/>
                                        <p:tgtEl>
                                          <p:spTgt spid="41"/>
                                        </p:tgtEl>
                                        <p:attrNameLst>
                                          <p:attrName>ppt_w</p:attrName>
                                        </p:attrNameLst>
                                      </p:cBhvr>
                                      <p:tavLst>
                                        <p:tav tm="0">
                                          <p:val>
                                            <p:fltVal val="0"/>
                                          </p:val>
                                        </p:tav>
                                        <p:tav tm="100000">
                                          <p:val>
                                            <p:strVal val="#ppt_w"/>
                                          </p:val>
                                        </p:tav>
                                      </p:tavLst>
                                    </p:anim>
                                    <p:anim calcmode="lin" valueType="num">
                                      <p:cBhvr>
                                        <p:cTn id="74" dur="2000" fill="hold"/>
                                        <p:tgtEl>
                                          <p:spTgt spid="41"/>
                                        </p:tgtEl>
                                        <p:attrNameLst>
                                          <p:attrName>ppt_h</p:attrName>
                                        </p:attrNameLst>
                                      </p:cBhvr>
                                      <p:tavLst>
                                        <p:tav tm="0">
                                          <p:val>
                                            <p:fltVal val="0"/>
                                          </p:val>
                                        </p:tav>
                                        <p:tav tm="100000">
                                          <p:val>
                                            <p:strVal val="#ppt_h"/>
                                          </p:val>
                                        </p:tav>
                                      </p:tavLst>
                                    </p:anim>
                                    <p:animEffect transition="in" filter="fade">
                                      <p:cBhvr>
                                        <p:cTn id="7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p:cNvSpPr txBox="1"/>
          <p:nvPr/>
        </p:nvSpPr>
        <p:spPr bwMode="auto">
          <a:xfrm>
            <a:off x="380365" y="5021580"/>
            <a:ext cx="8229600" cy="1199515"/>
          </a:xfrm>
          <a:prstGeom prst="rect">
            <a:avLst/>
          </a:prstGeom>
          <a:noFill/>
          <a:ln w="9525">
            <a:noFill/>
            <a:miter lim="800000"/>
          </a:ln>
        </p:spPr>
        <p:txBody>
          <a:bodyPr anchor="ctr"/>
          <a:lstStyle/>
          <a:p>
            <a:pPr marL="285750" indent="-285750">
              <a:buFont typeface="Arial" panose="020B0604020202020204" pitchFamily="34" charset="0"/>
              <a:buChar char="•"/>
              <a:defRPr/>
            </a:pPr>
            <a:r>
              <a:rPr lang="en-US" sz="1600" i="0" dirty="0">
                <a:solidFill>
                  <a:srgbClr val="245D38"/>
                </a:solidFill>
                <a:latin typeface="Calibri" panose="020F0502020204030204" pitchFamily="34" charset="0"/>
                <a:ea typeface="+mj-ea"/>
                <a:cs typeface="Calibri" panose="020F0502020204030204" pitchFamily="34" charset="0"/>
              </a:rPr>
              <a:t>Precluded tripling of the truck fleet (eliminated 10 trucks)</a:t>
            </a:r>
            <a:endParaRPr lang="en-US" sz="1600" i="0" dirty="0">
              <a:solidFill>
                <a:srgbClr val="245D38"/>
              </a:solidFill>
              <a:latin typeface="Calibri" panose="020F0502020204030204" pitchFamily="34" charset="0"/>
              <a:ea typeface="+mj-ea"/>
              <a:cs typeface="Calibri" panose="020F0502020204030204" pitchFamily="34" charset="0"/>
            </a:endParaRPr>
          </a:p>
          <a:p>
            <a:pPr marL="285750" indent="-285750">
              <a:buFont typeface="Arial" panose="020B0604020202020204" pitchFamily="34" charset="0"/>
              <a:buChar char="•"/>
              <a:defRPr/>
            </a:pPr>
            <a:r>
              <a:rPr lang="en-US" sz="1600" i="0" dirty="0">
                <a:solidFill>
                  <a:srgbClr val="245D38"/>
                </a:solidFill>
                <a:latin typeface="Calibri" panose="020F0502020204030204" pitchFamily="34" charset="0"/>
                <a:ea typeface="+mj-ea"/>
                <a:cs typeface="Calibri" panose="020F0502020204030204" pitchFamily="34" charset="0"/>
              </a:rPr>
              <a:t>Precluded the need for 4 km of haulage ramps, 3.5 km of which would be of constant ascent</a:t>
            </a:r>
            <a:endParaRPr lang="en-US" sz="1600" i="0" dirty="0">
              <a:solidFill>
                <a:srgbClr val="245D38"/>
              </a:solidFill>
              <a:latin typeface="Calibri" panose="020F0502020204030204" pitchFamily="34" charset="0"/>
              <a:ea typeface="+mj-ea"/>
              <a:cs typeface="Calibri" panose="020F0502020204030204" pitchFamily="34" charset="0"/>
            </a:endParaRPr>
          </a:p>
          <a:p>
            <a:pPr marL="285750" indent="-285750">
              <a:buFont typeface="Arial" panose="020B0604020202020204" pitchFamily="34" charset="0"/>
              <a:buChar char="•"/>
              <a:defRPr/>
            </a:pPr>
            <a:r>
              <a:rPr lang="en-US" sz="1600" i="0" dirty="0">
                <a:solidFill>
                  <a:srgbClr val="245D38"/>
                </a:solidFill>
                <a:latin typeface="Calibri" panose="020F0502020204030204" pitchFamily="34" charset="0"/>
                <a:ea typeface="+mj-ea"/>
                <a:cs typeface="Calibri" panose="020F0502020204030204" pitchFamily="34" charset="0"/>
              </a:rPr>
              <a:t>Savings of US $12 million per year (TODAY $22 million)</a:t>
            </a:r>
            <a:endParaRPr lang="en-US" sz="1600" i="0" dirty="0">
              <a:solidFill>
                <a:srgbClr val="245D38"/>
              </a:solidFill>
              <a:latin typeface="Calibri" panose="020F0502020204030204" pitchFamily="34" charset="0"/>
              <a:ea typeface="+mj-ea"/>
              <a:cs typeface="Calibri" panose="020F0502020204030204" pitchFamily="34" charset="0"/>
            </a:endParaRPr>
          </a:p>
          <a:p>
            <a:pPr marL="285750" indent="-285750">
              <a:defRPr/>
            </a:pPr>
            <a:endParaRPr lang="en-US" sz="1600" i="0" dirty="0">
              <a:solidFill>
                <a:srgbClr val="245D38"/>
              </a:solidFill>
              <a:latin typeface="Calibri" panose="020F0502020204030204" pitchFamily="34" charset="0"/>
              <a:ea typeface="+mj-ea"/>
              <a:cs typeface="Calibri" panose="020F0502020204030204" pitchFamily="34" charset="0"/>
            </a:endParaRPr>
          </a:p>
        </p:txBody>
      </p:sp>
      <p:sp>
        <p:nvSpPr>
          <p:cNvPr id="2" name="Text Box 1"/>
          <p:cNvSpPr txBox="1"/>
          <p:nvPr/>
        </p:nvSpPr>
        <p:spPr>
          <a:xfrm>
            <a:off x="0" y="279400"/>
            <a:ext cx="9144635" cy="583565"/>
          </a:xfrm>
          <a:prstGeom prst="rect">
            <a:avLst/>
          </a:prstGeom>
          <a:noFill/>
        </p:spPr>
        <p:txBody>
          <a:bodyPr wrap="square" rtlCol="0">
            <a:spAutoFit/>
          </a:bodyPr>
          <a:p>
            <a:pPr algn="ctr"/>
            <a:r>
              <a:rPr lang="en-US" sz="3200" i="0" dirty="0">
                <a:solidFill>
                  <a:srgbClr val="B22028"/>
                </a:solidFill>
                <a:latin typeface="Times New Roman" panose="02020603050405020304" pitchFamily="18" charset="0"/>
                <a:ea typeface="+mj-ea"/>
                <a:cs typeface="Times New Roman" panose="02020603050405020304" pitchFamily="18" charset="0"/>
                <a:sym typeface="+mn-ea"/>
              </a:rPr>
              <a:t>THE </a:t>
            </a:r>
            <a:r>
              <a:rPr lang="en-US" sz="3200" i="0" dirty="0" err="1">
                <a:solidFill>
                  <a:srgbClr val="B22028"/>
                </a:solidFill>
                <a:latin typeface="Times New Roman" panose="02020603050405020304" pitchFamily="18" charset="0"/>
                <a:ea typeface="+mj-ea"/>
                <a:cs typeface="Times New Roman" panose="02020603050405020304" pitchFamily="18" charset="0"/>
                <a:sym typeface="+mn-ea"/>
              </a:rPr>
              <a:t>MAJDANPEK</a:t>
            </a:r>
            <a:r>
              <a:rPr lang="en-US" sz="3200" i="0" dirty="0">
                <a:solidFill>
                  <a:srgbClr val="B22028"/>
                </a:solidFill>
                <a:latin typeface="Times New Roman" panose="02020603050405020304" pitchFamily="18" charset="0"/>
                <a:ea typeface="+mj-ea"/>
                <a:cs typeface="Times New Roman" panose="02020603050405020304" pitchFamily="18" charset="0"/>
                <a:sym typeface="+mn-ea"/>
              </a:rPr>
              <a:t> IPCC SYSTEM</a:t>
            </a:r>
            <a:endParaRPr lang="en-US" sz="3200" i="0" dirty="0">
              <a:solidFill>
                <a:srgbClr val="B22028"/>
              </a:solidFill>
              <a:latin typeface="Times New Roman" panose="02020603050405020304" pitchFamily="18" charset="0"/>
              <a:ea typeface="+mj-ea"/>
              <a:cs typeface="Times New Roman" panose="02020603050405020304" pitchFamily="18" charset="0"/>
              <a:sym typeface="+mn-ea"/>
            </a:endParaRPr>
          </a:p>
        </p:txBody>
      </p:sp>
      <p:sp>
        <p:nvSpPr>
          <p:cNvPr id="3" name="Text Box 2"/>
          <p:cNvSpPr txBox="1"/>
          <p:nvPr/>
        </p:nvSpPr>
        <p:spPr>
          <a:xfrm>
            <a:off x="1572895" y="862965"/>
            <a:ext cx="6489065" cy="829945"/>
          </a:xfrm>
          <a:prstGeom prst="rect">
            <a:avLst/>
          </a:prstGeom>
          <a:noFill/>
        </p:spPr>
        <p:txBody>
          <a:bodyPr wrap="square" rtlCol="0">
            <a:spAutoFit/>
          </a:bodyPr>
          <a:p>
            <a:pPr algn="l"/>
            <a:r>
              <a:rPr lang="en-US" i="0" dirty="0">
                <a:solidFill>
                  <a:srgbClr val="245D28"/>
                </a:solidFill>
                <a:latin typeface="Calibri" panose="020F0502020204030204" pitchFamily="34" charset="0"/>
                <a:ea typeface="+mj-ea"/>
                <a:cs typeface="Calibri" panose="020F0502020204030204" pitchFamily="34" charset="0"/>
                <a:sym typeface="+mn-ea"/>
              </a:rPr>
              <a:t>FIRST FIVE YEARS PERFORMANCE</a:t>
            </a:r>
            <a:endParaRPr lang="en-US" i="0" dirty="0">
              <a:solidFill>
                <a:srgbClr val="245D28"/>
              </a:solidFill>
              <a:latin typeface="Calibri" panose="020F0502020204030204" pitchFamily="34" charset="0"/>
              <a:ea typeface="+mj-ea"/>
              <a:cs typeface="Calibri" panose="020F0502020204030204" pitchFamily="34" charset="0"/>
              <a:sym typeface="+mn-ea"/>
            </a:endParaRPr>
          </a:p>
          <a:p>
            <a:pPr algn="l"/>
            <a:r>
              <a:rPr lang="en-US" i="0" dirty="0">
                <a:solidFill>
                  <a:srgbClr val="245D28"/>
                </a:solidFill>
                <a:latin typeface="Calibri" panose="020F0502020204030204" pitchFamily="34" charset="0"/>
                <a:ea typeface="+mj-ea"/>
                <a:cs typeface="Calibri" panose="020F0502020204030204" pitchFamily="34" charset="0"/>
                <a:sym typeface="+mn-ea"/>
              </a:rPr>
              <a:t>1992-1997</a:t>
            </a:r>
            <a:endParaRPr lang="en-US" i="0" dirty="0">
              <a:solidFill>
                <a:srgbClr val="245D28"/>
              </a:solidFill>
              <a:latin typeface="Calibri" panose="020F0502020204030204" pitchFamily="34" charset="0"/>
              <a:ea typeface="+mj-ea"/>
              <a:cs typeface="Calibri" panose="020F0502020204030204" pitchFamily="34" charset="0"/>
              <a:sym typeface="+mn-ea"/>
            </a:endParaRPr>
          </a:p>
        </p:txBody>
      </p:sp>
      <p:pic>
        <p:nvPicPr>
          <p:cNvPr id="5" name="Content Placeholder 4" descr="5cff266357f28ec0469fedfd35008e58"/>
          <p:cNvPicPr>
            <a:picLocks noChangeAspect="1"/>
          </p:cNvPicPr>
          <p:nvPr>
            <p:ph idx="1"/>
          </p:nvPr>
        </p:nvPicPr>
        <p:blipFill>
          <a:blip r:embed="rId1"/>
          <a:srcRect t="21638" b="27839"/>
          <a:stretch>
            <a:fillRect/>
          </a:stretch>
        </p:blipFill>
        <p:spPr>
          <a:xfrm>
            <a:off x="-5715" y="1830070"/>
            <a:ext cx="9144000" cy="306768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4"/>
          <p:cNvSpPr>
            <a:spLocks noGrp="1" noChangeArrowheads="1"/>
          </p:cNvSpPr>
          <p:nvPr>
            <p:ph type="subTitle" idx="1"/>
          </p:nvPr>
        </p:nvSpPr>
        <p:spPr>
          <a:xfrm>
            <a:off x="0" y="163830"/>
            <a:ext cx="9144635" cy="567055"/>
          </a:xfrm>
          <a:noFill/>
        </p:spPr>
        <p:txBody>
          <a:bodyPr/>
          <a:lstStyle/>
          <a:p>
            <a:r>
              <a:rPr lang="en-US" sz="2800" i="0" dirty="0" smtClean="0">
                <a:solidFill>
                  <a:srgbClr val="245D38"/>
                </a:solidFill>
                <a:effectLst/>
                <a:latin typeface="Calibri" panose="020F0502020204030204" pitchFamily="34" charset="0"/>
                <a:cs typeface="Calibri" panose="020F0502020204030204" pitchFamily="34" charset="0"/>
              </a:rPr>
              <a:t>UHAC -Vital Link for IPCC System Western Australia</a:t>
            </a:r>
            <a:endParaRPr lang="en-US" sz="2800" i="0" dirty="0" smtClean="0">
              <a:solidFill>
                <a:srgbClr val="245D38"/>
              </a:solidFill>
              <a:effectLst/>
              <a:latin typeface="Calibri" panose="020F0502020204030204" pitchFamily="34" charset="0"/>
              <a:cs typeface="Calibri" panose="020F0502020204030204" pitchFamily="34" charset="0"/>
            </a:endParaRPr>
          </a:p>
        </p:txBody>
      </p:sp>
      <p:pic>
        <p:nvPicPr>
          <p:cNvPr id="13" name="Picture 2"/>
          <p:cNvPicPr>
            <a:picLocks noChangeAspect="1" noChangeArrowheads="1"/>
          </p:cNvPicPr>
          <p:nvPr/>
        </p:nvPicPr>
        <p:blipFill>
          <a:blip r:embed="rId1" cstate="print"/>
          <a:srcRect l="28751" t="67987" r="23364" b="24872"/>
          <a:stretch>
            <a:fillRect/>
          </a:stretch>
        </p:blipFill>
        <p:spPr bwMode="auto">
          <a:xfrm>
            <a:off x="1898015" y="5696585"/>
            <a:ext cx="3609975" cy="302895"/>
          </a:xfrm>
          <a:prstGeom prst="rect">
            <a:avLst/>
          </a:prstGeom>
          <a:noFill/>
          <a:ln w="12700">
            <a:noFill/>
            <a:miter lim="800000"/>
            <a:headEnd type="none" w="sm" len="sm"/>
            <a:tailEnd type="none" w="sm" len="sm"/>
          </a:ln>
        </p:spPr>
      </p:pic>
      <p:pic>
        <p:nvPicPr>
          <p:cNvPr id="4" name="Picture 3" descr="Picture15"/>
          <p:cNvPicPr>
            <a:picLocks noChangeAspect="1"/>
          </p:cNvPicPr>
          <p:nvPr/>
        </p:nvPicPr>
        <p:blipFill>
          <a:blip r:embed="rId2"/>
          <a:stretch>
            <a:fillRect/>
          </a:stretch>
        </p:blipFill>
        <p:spPr>
          <a:xfrm>
            <a:off x="939165" y="792480"/>
            <a:ext cx="4407535" cy="5273040"/>
          </a:xfrm>
          <a:prstGeom prst="rect">
            <a:avLst/>
          </a:prstGeom>
        </p:spPr>
      </p:pic>
      <p:pic>
        <p:nvPicPr>
          <p:cNvPr id="5" name="Picture 4" descr="Picture17"/>
          <p:cNvPicPr>
            <a:picLocks noChangeAspect="1"/>
          </p:cNvPicPr>
          <p:nvPr/>
        </p:nvPicPr>
        <p:blipFill>
          <a:blip r:embed="rId3"/>
          <a:stretch>
            <a:fillRect/>
          </a:stretch>
        </p:blipFill>
        <p:spPr>
          <a:xfrm>
            <a:off x="5794375" y="1112520"/>
            <a:ext cx="2572385" cy="4230370"/>
          </a:xfrm>
          <a:prstGeom prst="rect">
            <a:avLst/>
          </a:prstGeom>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1"/>
          <p:cNvPicPr>
            <a:picLocks noChangeAspect="1"/>
          </p:cNvPicPr>
          <p:nvPr/>
        </p:nvPicPr>
        <p:blipFill>
          <a:blip r:embed="rId1"/>
          <a:stretch>
            <a:fillRect/>
          </a:stretch>
        </p:blipFill>
        <p:spPr>
          <a:xfrm>
            <a:off x="604520" y="4823460"/>
            <a:ext cx="3843020" cy="1868805"/>
          </a:xfrm>
          <a:prstGeom prst="rect">
            <a:avLst/>
          </a:prstGeom>
        </p:spPr>
      </p:pic>
      <p:sp>
        <p:nvSpPr>
          <p:cNvPr id="22" name="Text Box 105"/>
          <p:cNvSpPr txBox="1">
            <a:spLocks noChangeArrowheads="1"/>
          </p:cNvSpPr>
          <p:nvPr/>
        </p:nvSpPr>
        <p:spPr bwMode="auto">
          <a:xfrm>
            <a:off x="4447540" y="4291965"/>
            <a:ext cx="2886075" cy="2305685"/>
          </a:xfrm>
          <a:prstGeom prst="rect">
            <a:avLst/>
          </a:prstGeom>
          <a:noFill/>
          <a:ln w="12700">
            <a:noFill/>
            <a:miter lim="800000"/>
            <a:headEnd type="none" w="sm" len="sm"/>
            <a:tailEnd type="none" w="sm" len="sm"/>
          </a:ln>
          <a:extLst>
            <a:ext uri="{909E8E84-426E-40DD-AFC4-6F175D3DCCD1}">
              <a14:hiddenFill xmlns:a14="http://schemas.microsoft.com/office/drawing/2010/main">
                <a:solidFill>
                  <a:schemeClr val="bg1"/>
                </a:solidFill>
              </a14:hiddenFill>
            </a:ext>
          </a:extLst>
        </p:spPr>
        <p:txBody>
          <a:bodyPr wrap="square" lIns="91432" tIns="45716" rIns="91432" bIns="45716">
            <a:spAutoFit/>
          </a:bodyPr>
          <a:lstStyle/>
          <a:p>
            <a:pPr algn="ct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DSI Snake Sandwich Conveyor</a:t>
            </a:r>
            <a:endParaRPr lang="en-US" sz="900" i="0" dirty="0">
              <a:solidFill>
                <a:srgbClr val="245D38"/>
              </a:solidFill>
              <a:latin typeface="Calibri" panose="020F0502020204030204" pitchFamily="34" charset="0"/>
              <a:cs typeface="Calibri" panose="020F0502020204030204" pitchFamily="34" charset="0"/>
            </a:endParaRPr>
          </a:p>
          <a:p>
            <a:pPr algn="ct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for</a:t>
            </a:r>
            <a:endParaRPr lang="en-US" sz="900" i="0" dirty="0">
              <a:solidFill>
                <a:srgbClr val="245D38"/>
              </a:solidFill>
              <a:latin typeface="Calibri" panose="020F0502020204030204" pitchFamily="34" charset="0"/>
              <a:cs typeface="Calibri" panose="020F0502020204030204" pitchFamily="34" charset="0"/>
            </a:endParaRPr>
          </a:p>
          <a:p>
            <a:pPr algn="ct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UBT, </a:t>
            </a:r>
            <a:r>
              <a:rPr lang="en-US" sz="900" i="0" dirty="0" err="1">
                <a:solidFill>
                  <a:srgbClr val="245D38"/>
                </a:solidFill>
                <a:latin typeface="Calibri" panose="020F0502020204030204" pitchFamily="34" charset="0"/>
                <a:cs typeface="Calibri" panose="020F0502020204030204" pitchFamily="34" charset="0"/>
              </a:rPr>
              <a:t>Davant</a:t>
            </a:r>
            <a:r>
              <a:rPr lang="en-US" sz="900" i="0" dirty="0">
                <a:solidFill>
                  <a:srgbClr val="245D38"/>
                </a:solidFill>
                <a:latin typeface="Calibri" panose="020F0502020204030204" pitchFamily="34" charset="0"/>
                <a:cs typeface="Calibri" panose="020F0502020204030204" pitchFamily="34" charset="0"/>
              </a:rPr>
              <a:t>, LA, USA</a:t>
            </a:r>
            <a:endParaRPr lang="en-US" sz="900" i="0" dirty="0">
              <a:solidFill>
                <a:srgbClr val="245D38"/>
              </a:solidFill>
              <a:latin typeface="Calibri" panose="020F0502020204030204" pitchFamily="34" charset="0"/>
              <a:cs typeface="Calibri" panose="020F0502020204030204" pitchFamily="34" charset="0"/>
            </a:endParaRPr>
          </a:p>
          <a:p>
            <a:pPr algn="ctr">
              <a:tabLst>
                <a:tab pos="171450" algn="l"/>
                <a:tab pos="285750" algn="l"/>
                <a:tab pos="1200150" algn="l"/>
              </a:tabLst>
            </a:pPr>
            <a:endParaRPr lang="en-US" sz="900" dirty="0"/>
          </a:p>
          <a:p>
            <a:pPr>
              <a:tabLst>
                <a:tab pos="171450" algn="l"/>
                <a:tab pos="285750" algn="l"/>
                <a:tab pos="1200150" algn="l"/>
              </a:tabLst>
            </a:pPr>
            <a:r>
              <a:rPr lang="en-US" sz="900" dirty="0"/>
              <a:t>	</a:t>
            </a:r>
            <a:r>
              <a:rPr lang="en-US" sz="900" i="0" dirty="0">
                <a:solidFill>
                  <a:srgbClr val="245D38"/>
                </a:solidFill>
                <a:latin typeface="Calibri" panose="020F0502020204030204" pitchFamily="34" charset="0"/>
                <a:cs typeface="Calibri" panose="020F0502020204030204" pitchFamily="34" charset="0"/>
              </a:rPr>
              <a:t>Material	- Coal</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 Density	- 0.80 t/cu-m (50 PCF)</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 Size 	- 76 mm (3”) minus</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Conveying Rate	- 3629 t/h (4000 STPH)</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Conveying Angle	- 52 degrees</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Belt Width	- 2438 mm (96”)</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Belt Speed	- 4.32 m/s (850 FPM)</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Lift	- 18,540 mm (60.8’)</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Length	- 45,900 mm (150.6’)</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Snake Drives</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-Top Belt	- 224 kW (300 HP)</a:t>
            </a:r>
            <a:endParaRPr lang="en-US" sz="900" i="0" dirty="0">
              <a:solidFill>
                <a:srgbClr val="245D38"/>
              </a:solidFill>
              <a:latin typeface="Calibri" panose="020F0502020204030204" pitchFamily="34" charset="0"/>
              <a:cs typeface="Calibri" panose="020F0502020204030204" pitchFamily="34" charset="0"/>
            </a:endParaRPr>
          </a:p>
          <a:p>
            <a:pPr>
              <a:tabLst>
                <a:tab pos="171450" algn="l"/>
                <a:tab pos="285750" algn="l"/>
                <a:tab pos="1200150" algn="l"/>
              </a:tabLst>
            </a:pPr>
            <a:r>
              <a:rPr lang="en-US" sz="900" i="0" dirty="0">
                <a:solidFill>
                  <a:srgbClr val="245D38"/>
                </a:solidFill>
                <a:latin typeface="Calibri" panose="020F0502020204030204" pitchFamily="34" charset="0"/>
                <a:cs typeface="Calibri" panose="020F0502020204030204" pitchFamily="34" charset="0"/>
              </a:rPr>
              <a:t>		- Bottom Belt	- 224 kW (300 HP)</a:t>
            </a:r>
            <a:endParaRPr lang="en-US" sz="900" i="0" dirty="0">
              <a:solidFill>
                <a:srgbClr val="245D38"/>
              </a:solidFill>
              <a:latin typeface="Calibri" panose="020F0502020204030204" pitchFamily="34" charset="0"/>
              <a:cs typeface="Calibri" panose="020F0502020204030204" pitchFamily="34" charset="0"/>
            </a:endParaRPr>
          </a:p>
        </p:txBody>
      </p:sp>
      <p:sp>
        <p:nvSpPr>
          <p:cNvPr id="25" name="Text Box 23"/>
          <p:cNvSpPr txBox="1">
            <a:spLocks noChangeArrowheads="1"/>
          </p:cNvSpPr>
          <p:nvPr/>
        </p:nvSpPr>
        <p:spPr bwMode="auto">
          <a:xfrm>
            <a:off x="3006090" y="6381750"/>
            <a:ext cx="1441450" cy="215900"/>
          </a:xfrm>
          <a:prstGeom prst="rect">
            <a:avLst/>
          </a:prstGeom>
          <a:noFill/>
          <a:ln w="12700">
            <a:noFill/>
            <a:miter lim="800000"/>
            <a:headEnd type="none" w="sm" len="sm"/>
            <a:tailEnd type="none" w="sm" len="sm"/>
          </a:ln>
        </p:spPr>
        <p:txBody>
          <a:bodyPr lIns="91432" tIns="45716" rIns="91432" bIns="45716">
            <a:spAutoFit/>
          </a:bodyPr>
          <a:lstStyle/>
          <a:p>
            <a:pPr algn="ctr"/>
            <a:r>
              <a:rPr lang="en-US" sz="800" dirty="0"/>
              <a:t>SNAKE CONV. ELEV.</a:t>
            </a:r>
            <a:endParaRPr lang="en-US" sz="800" dirty="0"/>
          </a:p>
        </p:txBody>
      </p:sp>
      <p:sp>
        <p:nvSpPr>
          <p:cNvPr id="30" name="Text Box 23"/>
          <p:cNvSpPr txBox="1">
            <a:spLocks noChangeArrowheads="1"/>
          </p:cNvSpPr>
          <p:nvPr/>
        </p:nvSpPr>
        <p:spPr bwMode="auto">
          <a:xfrm>
            <a:off x="1677670" y="5476240"/>
            <a:ext cx="1441450" cy="215900"/>
          </a:xfrm>
          <a:prstGeom prst="rect">
            <a:avLst/>
          </a:prstGeom>
          <a:noFill/>
          <a:ln w="12700">
            <a:noFill/>
            <a:miter lim="800000"/>
            <a:headEnd type="none" w="sm" len="sm"/>
            <a:tailEnd type="none" w="sm" len="sm"/>
          </a:ln>
        </p:spPr>
        <p:txBody>
          <a:bodyPr lIns="91432" tIns="45716" rIns="91432" bIns="45716">
            <a:spAutoFit/>
          </a:bodyPr>
          <a:lstStyle/>
          <a:p>
            <a:pPr algn="ctr"/>
            <a:r>
              <a:rPr lang="en-US" sz="800"/>
              <a:t>SNAKE CONV. PLAN</a:t>
            </a:r>
            <a:endParaRPr lang="en-US" sz="800"/>
          </a:p>
        </p:txBody>
      </p:sp>
      <p:pic>
        <p:nvPicPr>
          <p:cNvPr id="20483" name="Picture 3" descr="C:\Users\Joe\Desktop\15_07_27 UBT Photos Snake Equipment\IMG_9471.JPG"/>
          <p:cNvPicPr>
            <a:picLocks noChangeAspect="1" noChangeArrowheads="1"/>
          </p:cNvPicPr>
          <p:nvPr/>
        </p:nvPicPr>
        <p:blipFill>
          <a:blip r:embed="rId2" cstate="screen"/>
          <a:srcRect/>
          <a:stretch>
            <a:fillRect/>
          </a:stretch>
        </p:blipFill>
        <p:spPr bwMode="auto">
          <a:xfrm>
            <a:off x="6861175" y="2479040"/>
            <a:ext cx="1898650" cy="1459230"/>
          </a:xfrm>
          <a:prstGeom prst="rect">
            <a:avLst/>
          </a:prstGeom>
          <a:noFill/>
        </p:spPr>
      </p:pic>
      <p:pic>
        <p:nvPicPr>
          <p:cNvPr id="20484" name="Picture 4" descr="C:\Users\Joe\Desktop\15_07_27 UBT Photos Snake Equipment\IMG_9495.JPG"/>
          <p:cNvPicPr>
            <a:picLocks noChangeAspect="1" noChangeArrowheads="1"/>
          </p:cNvPicPr>
          <p:nvPr/>
        </p:nvPicPr>
        <p:blipFill>
          <a:blip r:embed="rId3" cstate="screen"/>
          <a:srcRect/>
          <a:stretch>
            <a:fillRect/>
          </a:stretch>
        </p:blipFill>
        <p:spPr bwMode="auto">
          <a:xfrm>
            <a:off x="3228975" y="2600325"/>
            <a:ext cx="3276600" cy="1657131"/>
          </a:xfrm>
          <a:prstGeom prst="rect">
            <a:avLst/>
          </a:prstGeom>
          <a:noFill/>
        </p:spPr>
      </p:pic>
      <p:pic>
        <p:nvPicPr>
          <p:cNvPr id="20485" name="Picture 5" descr="C:\Users\Joe\Desktop\15_07_27 UBT Photos Snake Equipment\IMG_9476.JPG"/>
          <p:cNvPicPr>
            <a:picLocks noChangeAspect="1" noChangeArrowheads="1"/>
          </p:cNvPicPr>
          <p:nvPr/>
        </p:nvPicPr>
        <p:blipFill>
          <a:blip r:embed="rId4" cstate="screen"/>
          <a:srcRect/>
          <a:stretch>
            <a:fillRect/>
          </a:stretch>
        </p:blipFill>
        <p:spPr bwMode="auto">
          <a:xfrm>
            <a:off x="198120" y="2603500"/>
            <a:ext cx="2540000" cy="1905000"/>
          </a:xfrm>
          <a:prstGeom prst="rect">
            <a:avLst/>
          </a:prstGeom>
          <a:noFill/>
        </p:spPr>
      </p:pic>
      <p:pic>
        <p:nvPicPr>
          <p:cNvPr id="20486" name="Picture 6" descr="C:\Users\Joe\Desktop\15_07_27 UBT Photos Snake Equipment\IMG_9485.JPG"/>
          <p:cNvPicPr>
            <a:picLocks noChangeAspect="1" noChangeArrowheads="1"/>
          </p:cNvPicPr>
          <p:nvPr/>
        </p:nvPicPr>
        <p:blipFill>
          <a:blip r:embed="rId5" cstate="screen"/>
          <a:srcRect/>
          <a:stretch>
            <a:fillRect/>
          </a:stretch>
        </p:blipFill>
        <p:spPr bwMode="auto">
          <a:xfrm>
            <a:off x="6996430" y="4052570"/>
            <a:ext cx="1898015" cy="1423670"/>
          </a:xfrm>
          <a:prstGeom prst="rect">
            <a:avLst/>
          </a:prstGeom>
          <a:noFill/>
        </p:spPr>
      </p:pic>
      <p:sp>
        <p:nvSpPr>
          <p:cNvPr id="16" name="Rectangle 3"/>
          <p:cNvSpPr>
            <a:spLocks noChangeArrowheads="1"/>
          </p:cNvSpPr>
          <p:nvPr/>
        </p:nvSpPr>
        <p:spPr bwMode="auto">
          <a:xfrm>
            <a:off x="0" y="152400"/>
            <a:ext cx="9144000" cy="438785"/>
          </a:xfrm>
          <a:prstGeom prst="rect">
            <a:avLst/>
          </a:prstGeom>
          <a:noFill/>
          <a:ln w="9525">
            <a:noFill/>
            <a:miter lim="800000"/>
          </a:ln>
        </p:spPr>
        <p:txBody>
          <a:bodyPr lIns="92075" tIns="46038" rIns="92075" bIns="46038"/>
          <a:lstStyle/>
          <a:p>
            <a:pPr algn="ctr">
              <a:lnSpc>
                <a:spcPct val="90000"/>
              </a:lnSpc>
              <a:spcBef>
                <a:spcPct val="20000"/>
              </a:spcBef>
              <a:buClr>
                <a:schemeClr val="accent1"/>
              </a:buClr>
              <a:buSzPct val="75000"/>
              <a:buFont typeface="Monotype Sorts" pitchFamily="2" charset="2"/>
              <a:buNone/>
              <a:defRPr/>
            </a:pPr>
            <a:r>
              <a:rPr lang="en-US" sz="2800" i="0" dirty="0" smtClean="0">
                <a:solidFill>
                  <a:srgbClr val="B22028"/>
                </a:solidFill>
                <a:latin typeface="Times New Roman" panose="02020603050405020304" pitchFamily="18" charset="0"/>
                <a:cs typeface="Times New Roman" panose="02020603050405020304" pitchFamily="18" charset="0"/>
              </a:rPr>
              <a:t>WIDEST BELTS AND HIGHEST VOLUMETRIC RATE</a:t>
            </a:r>
            <a:endParaRPr lang="en-US" sz="2800" i="0" dirty="0" smtClean="0">
              <a:solidFill>
                <a:srgbClr val="B22028"/>
              </a:solidFill>
              <a:latin typeface="Times New Roman" panose="02020603050405020304" pitchFamily="18" charset="0"/>
              <a:cs typeface="Times New Roman" panose="02020603050405020304" pitchFamily="18" charset="0"/>
            </a:endParaRPr>
          </a:p>
        </p:txBody>
      </p:sp>
      <p:pic>
        <p:nvPicPr>
          <p:cNvPr id="4" name="Picture 3" descr="Picture20"/>
          <p:cNvPicPr>
            <a:picLocks noChangeAspect="1"/>
          </p:cNvPicPr>
          <p:nvPr/>
        </p:nvPicPr>
        <p:blipFill>
          <a:blip r:embed="rId6"/>
          <a:stretch>
            <a:fillRect/>
          </a:stretch>
        </p:blipFill>
        <p:spPr>
          <a:xfrm>
            <a:off x="667385" y="4751070"/>
            <a:ext cx="2706370" cy="725170"/>
          </a:xfrm>
          <a:prstGeom prst="rect">
            <a:avLst/>
          </a:prstGeom>
        </p:spPr>
      </p:pic>
      <p:sp>
        <p:nvSpPr>
          <p:cNvPr id="7" name="Rectangle 3"/>
          <p:cNvSpPr>
            <a:spLocks noChangeArrowheads="1"/>
          </p:cNvSpPr>
          <p:nvPr/>
        </p:nvSpPr>
        <p:spPr bwMode="auto">
          <a:xfrm>
            <a:off x="76200" y="591185"/>
            <a:ext cx="9144000" cy="738505"/>
          </a:xfrm>
          <a:prstGeom prst="rect">
            <a:avLst/>
          </a:prstGeom>
          <a:noFill/>
          <a:ln w="9525">
            <a:noFill/>
            <a:miter lim="800000"/>
          </a:ln>
        </p:spPr>
        <p:txBody>
          <a:bodyPr lIns="92075" tIns="46038" rIns="92075" bIns="46038"/>
          <a:p>
            <a:pPr algn="ctr">
              <a:lnSpc>
                <a:spcPct val="90000"/>
              </a:lnSpc>
              <a:spcBef>
                <a:spcPct val="20000"/>
              </a:spcBef>
              <a:buClr>
                <a:schemeClr val="accent1"/>
              </a:buClr>
              <a:buSzPct val="75000"/>
              <a:buFont typeface="Monotype Sorts" pitchFamily="2" charset="2"/>
              <a:buNone/>
              <a:defRPr/>
            </a:pPr>
            <a:r>
              <a:rPr lang="en-US" sz="1800" b="1" i="0" dirty="0" smtClean="0">
                <a:solidFill>
                  <a:srgbClr val="245D38"/>
                </a:solidFill>
                <a:latin typeface="Calibri" panose="020F0502020204030204" pitchFamily="34" charset="0"/>
                <a:cs typeface="Calibri" panose="020F0502020204030204" pitchFamily="34" charset="0"/>
              </a:rPr>
              <a:t>UNITED BULK TERMINAL</a:t>
            </a:r>
            <a:endParaRPr lang="en-US" sz="1800" b="1" i="0" dirty="0" smtClean="0">
              <a:solidFill>
                <a:srgbClr val="245D38"/>
              </a:solidFill>
              <a:latin typeface="Calibri" panose="020F0502020204030204" pitchFamily="34" charset="0"/>
              <a:cs typeface="Calibri" panose="020F0502020204030204" pitchFamily="34" charset="0"/>
            </a:endParaRPr>
          </a:p>
          <a:p>
            <a:pPr algn="ctr">
              <a:lnSpc>
                <a:spcPct val="90000"/>
              </a:lnSpc>
              <a:spcBef>
                <a:spcPct val="20000"/>
              </a:spcBef>
              <a:buClr>
                <a:schemeClr val="accent1"/>
              </a:buClr>
              <a:buSzPct val="75000"/>
              <a:buFont typeface="Monotype Sorts" pitchFamily="2" charset="2"/>
              <a:buNone/>
              <a:defRPr/>
            </a:pPr>
            <a:r>
              <a:rPr lang="en-US" sz="1800" b="1" i="0" dirty="0" smtClean="0">
                <a:solidFill>
                  <a:srgbClr val="245D38"/>
                </a:solidFill>
                <a:latin typeface="Calibri" panose="020F0502020204030204" pitchFamily="34" charset="0"/>
                <a:cs typeface="Calibri" panose="020F0502020204030204" pitchFamily="34" charset="0"/>
              </a:rPr>
              <a:t>DAVANT, LOUISIANA USA</a:t>
            </a:r>
            <a:endParaRPr lang="en-US" sz="1800" b="1" i="0" dirty="0" smtClean="0">
              <a:solidFill>
                <a:srgbClr val="245D38"/>
              </a:solidFill>
              <a:latin typeface="Calibri" panose="020F0502020204030204" pitchFamily="34" charset="0"/>
              <a:cs typeface="Calibri" panose="020F0502020204030204" pitchFamily="34" charset="0"/>
            </a:endParaRPr>
          </a:p>
        </p:txBody>
      </p:sp>
      <p:pic>
        <p:nvPicPr>
          <p:cNvPr id="9" name="Picture 8" descr="Picture19"/>
          <p:cNvPicPr>
            <a:picLocks noChangeAspect="1"/>
          </p:cNvPicPr>
          <p:nvPr/>
        </p:nvPicPr>
        <p:blipFill>
          <a:blip r:embed="rId7"/>
          <a:stretch>
            <a:fillRect/>
          </a:stretch>
        </p:blipFill>
        <p:spPr>
          <a:xfrm>
            <a:off x="1555433" y="1045845"/>
            <a:ext cx="6033135" cy="1557655"/>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2000" fill="hold"/>
                                        <p:tgtEl>
                                          <p:spTgt spid="20483"/>
                                        </p:tgtEl>
                                        <p:attrNameLst>
                                          <p:attrName>ppt_w</p:attrName>
                                        </p:attrNameLst>
                                      </p:cBhvr>
                                      <p:tavLst>
                                        <p:tav tm="0">
                                          <p:val>
                                            <p:fltVal val="0"/>
                                          </p:val>
                                        </p:tav>
                                        <p:tav tm="100000">
                                          <p:val>
                                            <p:strVal val="#ppt_w"/>
                                          </p:val>
                                        </p:tav>
                                      </p:tavLst>
                                    </p:anim>
                                    <p:anim calcmode="lin" valueType="num">
                                      <p:cBhvr>
                                        <p:cTn id="8" dur="2000" fill="hold"/>
                                        <p:tgtEl>
                                          <p:spTgt spid="20483"/>
                                        </p:tgtEl>
                                        <p:attrNameLst>
                                          <p:attrName>ppt_h</p:attrName>
                                        </p:attrNameLst>
                                      </p:cBhvr>
                                      <p:tavLst>
                                        <p:tav tm="0">
                                          <p:val>
                                            <p:fltVal val="0"/>
                                          </p:val>
                                        </p:tav>
                                        <p:tav tm="100000">
                                          <p:val>
                                            <p:strVal val="#ppt_h"/>
                                          </p:val>
                                        </p:tav>
                                      </p:tavLst>
                                    </p:anim>
                                    <p:animEffect transition="in" filter="fade">
                                      <p:cBhvr>
                                        <p:cTn id="9" dur="2000"/>
                                        <p:tgtEl>
                                          <p:spTgt spid="2048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85"/>
                                        </p:tgtEl>
                                        <p:attrNameLst>
                                          <p:attrName>style.visibility</p:attrName>
                                        </p:attrNameLst>
                                      </p:cBhvr>
                                      <p:to>
                                        <p:strVal val="visible"/>
                                      </p:to>
                                    </p:set>
                                    <p:anim calcmode="lin" valueType="num">
                                      <p:cBhvr>
                                        <p:cTn id="14" dur="2000" fill="hold"/>
                                        <p:tgtEl>
                                          <p:spTgt spid="20485"/>
                                        </p:tgtEl>
                                        <p:attrNameLst>
                                          <p:attrName>ppt_w</p:attrName>
                                        </p:attrNameLst>
                                      </p:cBhvr>
                                      <p:tavLst>
                                        <p:tav tm="0">
                                          <p:val>
                                            <p:fltVal val="0"/>
                                          </p:val>
                                        </p:tav>
                                        <p:tav tm="100000">
                                          <p:val>
                                            <p:strVal val="#ppt_w"/>
                                          </p:val>
                                        </p:tav>
                                      </p:tavLst>
                                    </p:anim>
                                    <p:anim calcmode="lin" valueType="num">
                                      <p:cBhvr>
                                        <p:cTn id="15" dur="2000" fill="hold"/>
                                        <p:tgtEl>
                                          <p:spTgt spid="20485"/>
                                        </p:tgtEl>
                                        <p:attrNameLst>
                                          <p:attrName>ppt_h</p:attrName>
                                        </p:attrNameLst>
                                      </p:cBhvr>
                                      <p:tavLst>
                                        <p:tav tm="0">
                                          <p:val>
                                            <p:fltVal val="0"/>
                                          </p:val>
                                        </p:tav>
                                        <p:tav tm="100000">
                                          <p:val>
                                            <p:strVal val="#ppt_h"/>
                                          </p:val>
                                        </p:tav>
                                      </p:tavLst>
                                    </p:anim>
                                    <p:animEffect transition="in" filter="fade">
                                      <p:cBhvr>
                                        <p:cTn id="16" dur="2000"/>
                                        <p:tgtEl>
                                          <p:spTgt spid="2048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484"/>
                                        </p:tgtEl>
                                        <p:attrNameLst>
                                          <p:attrName>style.visibility</p:attrName>
                                        </p:attrNameLst>
                                      </p:cBhvr>
                                      <p:to>
                                        <p:strVal val="visible"/>
                                      </p:to>
                                    </p:set>
                                    <p:anim calcmode="lin" valueType="num">
                                      <p:cBhvr>
                                        <p:cTn id="21" dur="2000" fill="hold"/>
                                        <p:tgtEl>
                                          <p:spTgt spid="20484"/>
                                        </p:tgtEl>
                                        <p:attrNameLst>
                                          <p:attrName>ppt_w</p:attrName>
                                        </p:attrNameLst>
                                      </p:cBhvr>
                                      <p:tavLst>
                                        <p:tav tm="0">
                                          <p:val>
                                            <p:fltVal val="0"/>
                                          </p:val>
                                        </p:tav>
                                        <p:tav tm="100000">
                                          <p:val>
                                            <p:strVal val="#ppt_w"/>
                                          </p:val>
                                        </p:tav>
                                      </p:tavLst>
                                    </p:anim>
                                    <p:anim calcmode="lin" valueType="num">
                                      <p:cBhvr>
                                        <p:cTn id="22" dur="2000" fill="hold"/>
                                        <p:tgtEl>
                                          <p:spTgt spid="20484"/>
                                        </p:tgtEl>
                                        <p:attrNameLst>
                                          <p:attrName>ppt_h</p:attrName>
                                        </p:attrNameLst>
                                      </p:cBhvr>
                                      <p:tavLst>
                                        <p:tav tm="0">
                                          <p:val>
                                            <p:fltVal val="0"/>
                                          </p:val>
                                        </p:tav>
                                        <p:tav tm="100000">
                                          <p:val>
                                            <p:strVal val="#ppt_h"/>
                                          </p:val>
                                        </p:tav>
                                      </p:tavLst>
                                    </p:anim>
                                    <p:animEffect transition="in" filter="fade">
                                      <p:cBhvr>
                                        <p:cTn id="23" dur="2000"/>
                                        <p:tgtEl>
                                          <p:spTgt spid="2048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486"/>
                                        </p:tgtEl>
                                        <p:attrNameLst>
                                          <p:attrName>style.visibility</p:attrName>
                                        </p:attrNameLst>
                                      </p:cBhvr>
                                      <p:to>
                                        <p:strVal val="visible"/>
                                      </p:to>
                                    </p:set>
                                    <p:anim calcmode="lin" valueType="num">
                                      <p:cBhvr>
                                        <p:cTn id="28" dur="2000" fill="hold"/>
                                        <p:tgtEl>
                                          <p:spTgt spid="20486"/>
                                        </p:tgtEl>
                                        <p:attrNameLst>
                                          <p:attrName>ppt_w</p:attrName>
                                        </p:attrNameLst>
                                      </p:cBhvr>
                                      <p:tavLst>
                                        <p:tav tm="0">
                                          <p:val>
                                            <p:fltVal val="0"/>
                                          </p:val>
                                        </p:tav>
                                        <p:tav tm="100000">
                                          <p:val>
                                            <p:strVal val="#ppt_w"/>
                                          </p:val>
                                        </p:tav>
                                      </p:tavLst>
                                    </p:anim>
                                    <p:anim calcmode="lin" valueType="num">
                                      <p:cBhvr>
                                        <p:cTn id="29" dur="2000" fill="hold"/>
                                        <p:tgtEl>
                                          <p:spTgt spid="20486"/>
                                        </p:tgtEl>
                                        <p:attrNameLst>
                                          <p:attrName>ppt_h</p:attrName>
                                        </p:attrNameLst>
                                      </p:cBhvr>
                                      <p:tavLst>
                                        <p:tav tm="0">
                                          <p:val>
                                            <p:fltVal val="0"/>
                                          </p:val>
                                        </p:tav>
                                        <p:tav tm="100000">
                                          <p:val>
                                            <p:strVal val="#ppt_h"/>
                                          </p:val>
                                        </p:tav>
                                      </p:tavLst>
                                    </p:anim>
                                    <p:animEffect transition="in" filter="fade">
                                      <p:cBhvr>
                                        <p:cTn id="30" dur="20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3"/>
          <p:cNvPicPr>
            <a:picLocks noChangeAspect="1"/>
          </p:cNvPicPr>
          <p:nvPr/>
        </p:nvPicPr>
        <p:blipFill>
          <a:blip r:embed="rId1"/>
          <a:srcRect r="6202"/>
          <a:stretch>
            <a:fillRect/>
          </a:stretch>
        </p:blipFill>
        <p:spPr>
          <a:xfrm>
            <a:off x="500380" y="360680"/>
            <a:ext cx="8143240" cy="5702300"/>
          </a:xfrm>
          <a:prstGeom prst="rect">
            <a:avLst/>
          </a:prstGeom>
        </p:spPr>
      </p:pic>
      <p:sp>
        <p:nvSpPr>
          <p:cNvPr id="4" name="Text Box 3"/>
          <p:cNvSpPr txBox="1"/>
          <p:nvPr/>
        </p:nvSpPr>
        <p:spPr>
          <a:xfrm>
            <a:off x="500380" y="5694680"/>
            <a:ext cx="5716270" cy="368300"/>
          </a:xfrm>
          <a:prstGeom prst="rect">
            <a:avLst/>
          </a:prstGeom>
          <a:noFill/>
        </p:spPr>
        <p:txBody>
          <a:bodyPr wrap="square" rtlCol="0">
            <a:spAutoFit/>
          </a:bodyPr>
          <a:p>
            <a:pPr algn="r"/>
            <a:r>
              <a:rPr lang="en-US" sz="1800" i="0">
                <a:solidFill>
                  <a:srgbClr val="245D38"/>
                </a:solidFill>
                <a:latin typeface="Calibri" panose="020F0502020204030204" pitchFamily="34" charset="0"/>
                <a:cs typeface="Calibri" panose="020F0502020204030204" pitchFamily="34" charset="0"/>
              </a:rPr>
              <a:t>A PICTURE IS WORTH A THOUSAND WORDS</a:t>
            </a:r>
            <a:endParaRPr lang="en-US" sz="1800" i="0">
              <a:solidFill>
                <a:srgbClr val="245D38"/>
              </a:solidFill>
              <a:latin typeface="Calibri" panose="020F0502020204030204" pitchFamily="34" charset="0"/>
              <a:cs typeface="Calibri" panose="020F0502020204030204" pitchFamily="34" charset="0"/>
            </a:endParaRPr>
          </a:p>
        </p:txBody>
      </p:sp>
      <p:sp>
        <p:nvSpPr>
          <p:cNvPr id="5" name="Text Box 4"/>
          <p:cNvSpPr txBox="1"/>
          <p:nvPr/>
        </p:nvSpPr>
        <p:spPr>
          <a:xfrm>
            <a:off x="0" y="136525"/>
            <a:ext cx="9144635" cy="398780"/>
          </a:xfrm>
          <a:prstGeom prst="rect">
            <a:avLst/>
          </a:prstGeom>
          <a:noFill/>
        </p:spPr>
        <p:txBody>
          <a:bodyPr wrap="square" rtlCol="0">
            <a:spAutoFit/>
          </a:bodyPr>
          <a:p>
            <a:pPr algn="ctr"/>
            <a:r>
              <a:rPr lang="en-US" sz="2000" i="0">
                <a:solidFill>
                  <a:srgbClr val="B22028"/>
                </a:solidFill>
                <a:latin typeface="Times New Roman" panose="02020603050405020304" pitchFamily="18" charset="0"/>
                <a:cs typeface="Times New Roman" panose="02020603050405020304" pitchFamily="18" charset="0"/>
              </a:rPr>
              <a:t>HOW VERSATILE ARE SANDWICH BELT HIGH ANGLE CONVEYORS</a:t>
            </a:r>
            <a:endParaRPr lang="en-US" sz="2000" i="0">
              <a:solidFill>
                <a:srgbClr val="B22028"/>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66700" y="276225"/>
            <a:ext cx="4610100" cy="422275"/>
          </a:xfrm>
          <a:prstGeom prst="rect">
            <a:avLst/>
          </a:prstGeom>
          <a:noFill/>
          <a:ln w="9525">
            <a:noFill/>
            <a:miter lim="800000"/>
          </a:ln>
        </p:spPr>
        <p:txBody>
          <a:bodyPr vert="horz" wrap="square" lIns="91440" tIns="45720" rIns="91440" bIns="45720" numCol="1" anchor="t" anchorCtr="0" compatLnSpc="1"/>
          <a:lstStyle/>
          <a:p>
            <a:pPr marR="0" lvl="0" algn="l" defTabSz="914400" rtl="0" eaLnBrk="0" fontAlgn="base" latinLnBrk="0" hangingPunct="0">
              <a:spcBef>
                <a:spcPts val="0"/>
              </a:spcBef>
              <a:spcAft>
                <a:spcPct val="0"/>
              </a:spcAft>
              <a:buClrTx/>
              <a:buSzTx/>
              <a:defRPr/>
            </a:pPr>
            <a:r>
              <a:rPr kumimoji="0" lang="en-US" sz="3200" i="0" u="none" strike="noStrike" kern="1200" cap="none" spc="0" normalizeH="0" baseline="0" noProof="0" dirty="0" smtClean="0">
                <a:ln>
                  <a:noFill/>
                </a:ln>
                <a:solidFill>
                  <a:srgbClr val="B22028"/>
                </a:solidFill>
                <a:effectLst/>
                <a:uLnTx/>
                <a:uFillTx/>
                <a:latin typeface="Times New Roman" panose="02020603050405020304" pitchFamily="18" charset="0"/>
                <a:ea typeface="+mn-ea"/>
                <a:cs typeface="Times New Roman" panose="02020603050405020304" pitchFamily="18" charset="0"/>
              </a:rPr>
              <a:t>SUMMARY</a:t>
            </a:r>
            <a:endParaRPr kumimoji="0" lang="en-US" sz="3200" i="0" u="none" strike="noStrike" kern="1200" cap="none" spc="0" normalizeH="0" baseline="0" noProof="0" dirty="0" smtClean="0">
              <a:ln>
                <a:noFill/>
              </a:ln>
              <a:solidFill>
                <a:srgbClr val="B22028"/>
              </a:solidFill>
              <a:effectLst/>
              <a:uLnTx/>
              <a:uFillTx/>
              <a:latin typeface="Times New Roman" panose="02020603050405020304" pitchFamily="18" charset="0"/>
              <a:ea typeface="+mn-ea"/>
              <a:cs typeface="Times New Roman" panose="02020603050405020304" pitchFamily="18" charset="0"/>
            </a:endParaRPr>
          </a:p>
        </p:txBody>
      </p:sp>
      <p:sp>
        <p:nvSpPr>
          <p:cNvPr id="2" name="Rectangle 7"/>
          <p:cNvSpPr/>
          <p:nvPr/>
        </p:nvSpPr>
        <p:spPr>
          <a:xfrm>
            <a:off x="407670" y="1171575"/>
            <a:ext cx="4468495" cy="4801235"/>
          </a:xfrm>
          <a:prstGeom prst="rect">
            <a:avLst/>
          </a:prstGeom>
          <a:noFill/>
          <a:ln w="9525">
            <a:noFill/>
          </a:ln>
        </p:spPr>
        <p:txBody>
          <a:bodyPr wrap="square" lIns="0" tIns="0" rIns="0" bIns="0">
            <a:spAutoFit/>
          </a:bodyPr>
          <a:p>
            <a:pPr>
              <a:spcAft>
                <a:spcPts val="1200"/>
              </a:spcAft>
            </a:pPr>
            <a:r>
              <a:rPr lang="en-US" sz="1600" i="0" dirty="0">
                <a:solidFill>
                  <a:srgbClr val="B22028"/>
                </a:solidFill>
                <a:latin typeface="Calibri" panose="020F0502020204030204" pitchFamily="34" charset="0"/>
                <a:cs typeface="Calibri" panose="020F0502020204030204" pitchFamily="34" charset="0"/>
              </a:rPr>
              <a:t>WIDE APPLICATIONS </a:t>
            </a:r>
            <a:endParaRPr lang="en-US" sz="1600" i="0" dirty="0">
              <a:solidFill>
                <a:srgbClr val="B22028"/>
              </a:solidFill>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mines and quarries</a:t>
            </a:r>
            <a:endParaRPr sz="1600" i="0" dirty="0">
              <a:solidFill>
                <a:srgbClr val="245D38"/>
              </a:solidFill>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Plants and Marine Terminals</a:t>
            </a:r>
            <a:endParaRPr sz="1600" i="0" dirty="0">
              <a:solidFill>
                <a:srgbClr val="245D38"/>
              </a:solidFill>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Pulp and Paper Mills</a:t>
            </a:r>
            <a:endParaRPr sz="1600" i="0" dirty="0">
              <a:solidFill>
                <a:srgbClr val="245D38"/>
              </a:solidFill>
              <a:latin typeface="Calibri" panose="020F0502020204030204" pitchFamily="34" charset="0"/>
              <a:cs typeface="Calibri" panose="020F0502020204030204" pitchFamily="34" charset="0"/>
            </a:endParaRPr>
          </a:p>
          <a:p>
            <a:pPr marL="285750" indent="-28575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Etc</a:t>
            </a:r>
            <a:endParaRPr sz="1600" i="0" dirty="0">
              <a:solidFill>
                <a:srgbClr val="245D38"/>
              </a:solidFill>
              <a:latin typeface="Helvetica Condensed Medium" charset="0"/>
            </a:endParaRPr>
          </a:p>
          <a:p>
            <a:pPr>
              <a:spcAft>
                <a:spcPts val="1200"/>
              </a:spcAft>
              <a:buNone/>
            </a:pPr>
            <a:endParaRPr sz="1600" i="0" dirty="0">
              <a:solidFill>
                <a:srgbClr val="245D38"/>
              </a:solidFill>
              <a:latin typeface="Calibri" panose="020F0502020204030204" pitchFamily="34" charset="0"/>
              <a:cs typeface="Calibri" panose="020F0502020204030204" pitchFamily="34" charset="0"/>
            </a:endParaRPr>
          </a:p>
          <a:p>
            <a:pPr>
              <a:spcAft>
                <a:spcPts val="1200"/>
              </a:spcAft>
              <a:buNone/>
            </a:pPr>
            <a:r>
              <a:rPr sz="1600" i="0" dirty="0">
                <a:solidFill>
                  <a:srgbClr val="B22028"/>
                </a:solidFill>
                <a:latin typeface="Calibri" panose="020F0502020204030204" pitchFamily="34" charset="0"/>
                <a:cs typeface="Calibri" panose="020F0502020204030204" pitchFamily="34" charset="0"/>
              </a:rPr>
              <a:t>The Dos Santos Sandwich Conveyor uses all conventional conveyor components and equipment and features</a:t>
            </a:r>
            <a:endParaRPr sz="1600" i="0" dirty="0">
              <a:solidFill>
                <a:srgbClr val="B22028"/>
              </a:solidFill>
              <a:latin typeface="Calibri" panose="020F0502020204030204" pitchFamily="34" charset="0"/>
              <a:cs typeface="Calibri" panose="020F0502020204030204" pitchFamily="34" charset="0"/>
            </a:endParaRPr>
          </a:p>
          <a:p>
            <a:pPr marL="285750" indent="-285750" eaLnBrk="0" fontAlgn="base" hangingPunct="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Unlimited capacity</a:t>
            </a:r>
            <a:endParaRPr sz="1600" i="0" dirty="0">
              <a:solidFill>
                <a:srgbClr val="245D38"/>
              </a:solidFill>
              <a:latin typeface="Calibri" panose="020F0502020204030204" pitchFamily="34" charset="0"/>
              <a:cs typeface="Calibri" panose="020F0502020204030204" pitchFamily="34" charset="0"/>
            </a:endParaRPr>
          </a:p>
          <a:p>
            <a:pPr marL="285750" indent="-285750" eaLnBrk="0" fontAlgn="base" hangingPunct="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Characteristics of conventional conveyors</a:t>
            </a:r>
            <a:endParaRPr sz="1600" i="0" dirty="0">
              <a:solidFill>
                <a:srgbClr val="245D38"/>
              </a:solidFill>
              <a:latin typeface="Calibri" panose="020F0502020204030204" pitchFamily="34" charset="0"/>
              <a:cs typeface="Calibri" panose="020F0502020204030204" pitchFamily="34" charset="0"/>
            </a:endParaRPr>
          </a:p>
          <a:p>
            <a:pPr marL="742950" lvl="1" indent="-285750" eaLnBrk="0" fontAlgn="base" hangingPunct="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Efficiency</a:t>
            </a:r>
            <a:endParaRPr sz="1600" i="0" dirty="0">
              <a:solidFill>
                <a:srgbClr val="245D38"/>
              </a:solidFill>
              <a:latin typeface="Calibri" panose="020F0502020204030204" pitchFamily="34" charset="0"/>
              <a:cs typeface="Calibri" panose="020F0502020204030204" pitchFamily="34" charset="0"/>
            </a:endParaRPr>
          </a:p>
          <a:p>
            <a:pPr marL="742950" lvl="1" indent="-285750" eaLnBrk="0" fontAlgn="base" hangingPunct="0">
              <a:spcAft>
                <a:spcPts val="0"/>
              </a:spcAft>
              <a:buFont typeface="Arial" panose="020B0604020202020204" pitchFamily="34" charset="0"/>
              <a:buChar char="•"/>
            </a:pPr>
            <a:r>
              <a:rPr lang="en-US" sz="1600" i="0" dirty="0">
                <a:solidFill>
                  <a:srgbClr val="245D38"/>
                </a:solidFill>
                <a:latin typeface="Calibri" panose="020F0502020204030204" pitchFamily="34" charset="0"/>
                <a:cs typeface="Calibri" panose="020F0502020204030204" pitchFamily="34" charset="0"/>
              </a:rPr>
              <a:t>R</a:t>
            </a:r>
            <a:r>
              <a:rPr sz="1600" i="0" dirty="0">
                <a:solidFill>
                  <a:srgbClr val="245D38"/>
                </a:solidFill>
                <a:latin typeface="Calibri" panose="020F0502020204030204" pitchFamily="34" charset="0"/>
                <a:cs typeface="Calibri" panose="020F0502020204030204" pitchFamily="34" charset="0"/>
              </a:rPr>
              <a:t>eliability</a:t>
            </a:r>
            <a:endParaRPr sz="1600" i="0" dirty="0">
              <a:solidFill>
                <a:srgbClr val="245D38"/>
              </a:solidFill>
              <a:latin typeface="Calibri" panose="020F0502020204030204" pitchFamily="34" charset="0"/>
              <a:cs typeface="Calibri" panose="020F0502020204030204" pitchFamily="34" charset="0"/>
            </a:endParaRPr>
          </a:p>
          <a:p>
            <a:pPr marL="742950" lvl="1" indent="-285750" eaLnBrk="0" fontAlgn="base" hangingPunct="0">
              <a:spcAft>
                <a:spcPts val="0"/>
              </a:spcAft>
              <a:buFont typeface="Arial" panose="020B0604020202020204" pitchFamily="34" charset="0"/>
              <a:buChar char="•"/>
            </a:pPr>
            <a:r>
              <a:rPr sz="1600" i="0" dirty="0">
                <a:solidFill>
                  <a:srgbClr val="245D38"/>
                </a:solidFill>
                <a:latin typeface="Calibri" panose="020F0502020204030204" pitchFamily="34" charset="0"/>
                <a:cs typeface="Calibri" panose="020F0502020204030204" pitchFamily="34" charset="0"/>
              </a:rPr>
              <a:t>Cost effectiveness</a:t>
            </a:r>
            <a:endParaRPr sz="1600" i="0" dirty="0">
              <a:solidFill>
                <a:srgbClr val="245D38"/>
              </a:solidFill>
              <a:latin typeface="Calibri" panose="020F0502020204030204" pitchFamily="34" charset="0"/>
              <a:cs typeface="Calibri" panose="020F0502020204030204" pitchFamily="34" charset="0"/>
            </a:endParaRPr>
          </a:p>
          <a:p>
            <a:pPr>
              <a:spcAft>
                <a:spcPts val="1200"/>
              </a:spcAft>
              <a:buNone/>
            </a:pPr>
            <a:endParaRPr sz="1600" i="0" dirty="0">
              <a:latin typeface="Helvetica Condensed Medium" charset="0"/>
            </a:endParaRPr>
          </a:p>
          <a:p>
            <a:pPr>
              <a:spcAft>
                <a:spcPts val="1200"/>
              </a:spcAft>
              <a:buNone/>
            </a:pPr>
            <a:r>
              <a:rPr sz="1600" i="0" dirty="0">
                <a:solidFill>
                  <a:srgbClr val="B22028"/>
                </a:solidFill>
                <a:latin typeface="Calibri" panose="020F0502020204030204" pitchFamily="34" charset="0"/>
                <a:cs typeface="Calibri" panose="020F0502020204030204" pitchFamily="34" charset="0"/>
              </a:rPr>
              <a:t>Sandwich belt conveyors are proven and technologically mature</a:t>
            </a:r>
            <a:endParaRPr sz="1600" i="0" dirty="0">
              <a:solidFill>
                <a:srgbClr val="B22028"/>
              </a:solidFill>
              <a:latin typeface="Calibri" panose="020F0502020204030204" pitchFamily="34" charset="0"/>
              <a:cs typeface="Calibri" panose="020F0502020204030204" pitchFamily="34" charset="0"/>
            </a:endParaRPr>
          </a:p>
        </p:txBody>
      </p:sp>
      <p:pic>
        <p:nvPicPr>
          <p:cNvPr id="6" name="Content Placeholder 5" descr="DSCN1934editdate"/>
          <p:cNvPicPr>
            <a:picLocks noChangeAspect="1"/>
          </p:cNvPicPr>
          <p:nvPr>
            <p:ph idx="1"/>
          </p:nvPr>
        </p:nvPicPr>
        <p:blipFill>
          <a:blip r:embed="rId1"/>
          <a:stretch>
            <a:fillRect/>
          </a:stretch>
        </p:blipFill>
        <p:spPr>
          <a:xfrm>
            <a:off x="4961890" y="316230"/>
            <a:ext cx="4053205" cy="5417820"/>
          </a:xfrm>
          <a:prstGeom prst="rect">
            <a:avLst/>
          </a:prstGeom>
        </p:spPr>
      </p:pic>
      <p:sp>
        <p:nvSpPr>
          <p:cNvPr id="9" name="Rectangle 3"/>
          <p:cNvSpPr txBox="1">
            <a:spLocks noChangeArrowheads="1"/>
          </p:cNvSpPr>
          <p:nvPr/>
        </p:nvSpPr>
        <p:spPr bwMode="auto">
          <a:xfrm>
            <a:off x="266700" y="749300"/>
            <a:ext cx="4610100" cy="422275"/>
          </a:xfrm>
          <a:prstGeom prst="rect">
            <a:avLst/>
          </a:prstGeom>
          <a:noFill/>
          <a:ln w="9525">
            <a:noFill/>
            <a:miter lim="800000"/>
          </a:ln>
        </p:spPr>
        <p:txBody>
          <a:bodyPr vert="horz" wrap="square" lIns="91440" tIns="45720" rIns="91440" bIns="45720" numCol="1" anchor="t" anchorCtr="0" compatLnSpc="1"/>
          <a:p>
            <a:pPr marR="0" lvl="0" algn="l" defTabSz="914400" rtl="0" eaLnBrk="0" fontAlgn="base" latinLnBrk="0" hangingPunct="0">
              <a:spcBef>
                <a:spcPts val="0"/>
              </a:spcBef>
              <a:spcAft>
                <a:spcPct val="0"/>
              </a:spcAft>
              <a:buClrTx/>
              <a:buSzTx/>
              <a:defRPr/>
            </a:pPr>
            <a:r>
              <a:rPr kumimoji="0" lang="en-US" sz="1800" b="1"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rPr>
              <a:t>SANDWICH CONVEYORS</a:t>
            </a:r>
            <a:endParaRPr kumimoji="0" lang="en-US" sz="1800" b="1" i="0" u="none" strike="noStrike" kern="1200" cap="none" spc="0" normalizeH="0" baseline="0" noProof="0" dirty="0" smtClean="0">
              <a:ln>
                <a:noFill/>
              </a:ln>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xEl>
                                              <p:charRg st="0" end="133"/>
                                            </p:txEl>
                                          </p:spTgt>
                                        </p:tgtEl>
                                        <p:attrNameLst>
                                          <p:attrName>style.visibility</p:attrName>
                                        </p:attrNameLst>
                                      </p:cBhvr>
                                      <p:to>
                                        <p:strVal val="visible"/>
                                      </p:to>
                                    </p:set>
                                    <p:anim calcmode="lin" valueType="num">
                                      <p:cBhvr additive="base">
                                        <p:cTn id="7" dur="500" fill="hold"/>
                                        <p:tgtEl>
                                          <p:spTgt spid="2">
                                            <p:txEl>
                                              <p:charRg st="0" end="133"/>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
                                            <p:txEl>
                                              <p:charRg st="0" end="13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charRg st="0" end="133"/>
                                            </p:txEl>
                                          </p:spTgt>
                                        </p:tgtEl>
                                        <p:attrNameLst>
                                          <p:attrName>ppt_c</p:attrName>
                                        </p:attrNameLst>
                                      </p:cBhvr>
                                      <p:to>
                                        <a:schemeClr va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xEl>
                                              <p:charRg st="133" end="356"/>
                                            </p:txEl>
                                          </p:spTgt>
                                        </p:tgtEl>
                                        <p:attrNameLst>
                                          <p:attrName>style.visibility</p:attrName>
                                        </p:attrNameLst>
                                      </p:cBhvr>
                                      <p:to>
                                        <p:strVal val="visible"/>
                                      </p:to>
                                    </p:set>
                                    <p:anim calcmode="lin" valueType="num">
                                      <p:cBhvr additive="base">
                                        <p:cTn id="13" dur="500" fill="hold"/>
                                        <p:tgtEl>
                                          <p:spTgt spid="2">
                                            <p:txEl>
                                              <p:charRg st="133" end="356"/>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
                                            <p:txEl>
                                              <p:charRg st="133" end="35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charRg st="133" end="356"/>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
                                            <p:txEl>
                                              <p:charRg st="356" end="418"/>
                                            </p:txEl>
                                          </p:spTgt>
                                        </p:tgtEl>
                                        <p:attrNameLst>
                                          <p:attrName>style.visibility</p:attrName>
                                        </p:attrNameLst>
                                      </p:cBhvr>
                                      <p:to>
                                        <p:strVal val="visible"/>
                                      </p:to>
                                    </p:set>
                                    <p:anim calcmode="lin" valueType="num">
                                      <p:cBhvr additive="base">
                                        <p:cTn id="19" dur="500" fill="hold"/>
                                        <p:tgtEl>
                                          <p:spTgt spid="2">
                                            <p:txEl>
                                              <p:charRg st="356" end="418"/>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
                                            <p:txEl>
                                              <p:charRg st="356" end="418"/>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2">
                                            <p:txEl>
                                              <p:charRg st="356" end="418"/>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3"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p:nvPr/>
        </p:nvSpPr>
        <p:spPr>
          <a:xfrm>
            <a:off x="4928870" y="1056005"/>
            <a:ext cx="3947795" cy="2061210"/>
          </a:xfrm>
          <a:prstGeom prst="rect">
            <a:avLst/>
          </a:prstGeom>
          <a:noFill/>
          <a:ln w="9525">
            <a:noFill/>
          </a:ln>
        </p:spPr>
        <p:txBody>
          <a:bodyPr wrap="square" anchor="t" anchorCtr="0">
            <a:spAutoFit/>
          </a:bodyPr>
          <a:p>
            <a:r>
              <a:rPr lang="en-US" altLang="zh-CN" sz="3200" i="0" dirty="0">
                <a:solidFill>
                  <a:srgbClr val="B22028"/>
                </a:solidFill>
                <a:latin typeface="Times New Roman" panose="02020603050405020304" pitchFamily="18" charset="0"/>
                <a:ea typeface="Montserrat Semi" charset="0"/>
              </a:rPr>
              <a:t>DSI SANDWICH HIGH ANGLE CONVEYOR SYSTEM STUDY</a:t>
            </a:r>
            <a:endParaRPr lang="en-US" altLang="zh-CN" sz="3200" i="0" dirty="0">
              <a:solidFill>
                <a:srgbClr val="B22028"/>
              </a:solidFill>
              <a:latin typeface="Times New Roman" panose="02020603050405020304" pitchFamily="18" charset="0"/>
              <a:ea typeface="Montserrat Semi" charset="0"/>
            </a:endParaRPr>
          </a:p>
        </p:txBody>
      </p:sp>
      <p:sp>
        <p:nvSpPr>
          <p:cNvPr id="4" name="TextBox 5"/>
          <p:cNvSpPr txBox="1"/>
          <p:nvPr/>
        </p:nvSpPr>
        <p:spPr>
          <a:xfrm>
            <a:off x="4928870" y="3648075"/>
            <a:ext cx="1864360" cy="583565"/>
          </a:xfrm>
          <a:prstGeom prst="rect">
            <a:avLst/>
          </a:prstGeom>
          <a:noFill/>
          <a:ln w="9525">
            <a:noFill/>
          </a:ln>
        </p:spPr>
        <p:txBody>
          <a:bodyPr wrap="none" anchor="t" anchorCtr="0">
            <a:spAutoFit/>
          </a:bodyPr>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GOLD COPPER MINE</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EUROPE</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p:txBody>
      </p:sp>
      <p:cxnSp>
        <p:nvCxnSpPr>
          <p:cNvPr id="3" name="Straight Connector 2"/>
          <p:cNvCxnSpPr/>
          <p:nvPr/>
        </p:nvCxnSpPr>
        <p:spPr>
          <a:xfrm>
            <a:off x="4928870" y="342900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pic>
        <p:nvPicPr>
          <p:cNvPr id="6" name="Content Placeholder 5" descr="istockphoto-106439507-612x612"/>
          <p:cNvPicPr>
            <a:picLocks noChangeAspect="1"/>
          </p:cNvPicPr>
          <p:nvPr>
            <p:ph idx="1"/>
          </p:nvPr>
        </p:nvPicPr>
        <p:blipFill>
          <a:blip r:embed="rId1"/>
          <a:srcRect l="24883" t="1643" r="30242"/>
          <a:stretch>
            <a:fillRect/>
          </a:stretch>
        </p:blipFill>
        <p:spPr>
          <a:xfrm>
            <a:off x="0" y="13970"/>
            <a:ext cx="4706620" cy="6844030"/>
          </a:xfrm>
          <a:prstGeom prst="rect">
            <a:avLst/>
          </a:prstGeom>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spect="1" noChangeArrowheads="1"/>
          </p:cNvSpPr>
          <p:nvPr/>
        </p:nvSpPr>
        <p:spPr bwMode="auto">
          <a:xfrm>
            <a:off x="384810" y="5460365"/>
            <a:ext cx="8553450" cy="490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pPr algn="l" eaLnBrk="1" hangingPunct="1">
              <a:spcAft>
                <a:spcPts val="1000"/>
              </a:spcAft>
            </a:pPr>
            <a:r>
              <a:rPr lang="en-US" sz="1600" i="0">
                <a:solidFill>
                  <a:srgbClr val="245D28"/>
                </a:solidFill>
                <a:latin typeface="Calibri" panose="020F0502020204030204" pitchFamily="34" charset="0"/>
                <a:cs typeface="Arial" panose="020B0604020202020204" pitchFamily="34" charset="0"/>
              </a:rPr>
              <a:t>Primary ore crusher at lower left conveyor system leading to the processing plant at the upper left</a:t>
            </a:r>
            <a:endParaRPr lang="en-US" sz="1600" i="0">
              <a:solidFill>
                <a:srgbClr val="245D28"/>
              </a:solidFill>
              <a:latin typeface="Calibri" panose="020F0502020204030204" pitchFamily="34" charset="0"/>
              <a:cs typeface="Arial" panose="020B0604020202020204" pitchFamily="34" charset="0"/>
            </a:endParaRPr>
          </a:p>
        </p:txBody>
      </p:sp>
      <p:pic>
        <p:nvPicPr>
          <p:cNvPr id="16387" name="Picture 4"/>
          <p:cNvPicPr>
            <a:picLocks noChangeAspect="1" noChangeArrowheads="1"/>
          </p:cNvPicPr>
          <p:nvPr/>
        </p:nvPicPr>
        <p:blipFill>
          <a:blip r:embed="rId1" cstate="print"/>
          <a:srcRect r="848"/>
          <a:stretch>
            <a:fillRect/>
          </a:stretch>
        </p:blipFill>
        <p:spPr bwMode="auto">
          <a:xfrm>
            <a:off x="205582" y="679768"/>
            <a:ext cx="8732837" cy="4660900"/>
          </a:xfrm>
          <a:prstGeom prst="rect">
            <a:avLst/>
          </a:prstGeom>
          <a:noFill/>
          <a:ln w="9525">
            <a:noFill/>
            <a:miter lim="800000"/>
            <a:headEnd/>
            <a:tailEnd/>
          </a:ln>
        </p:spPr>
      </p:pic>
      <p:sp>
        <p:nvSpPr>
          <p:cNvPr id="2" name="Text Box 1"/>
          <p:cNvSpPr txBox="1"/>
          <p:nvPr/>
        </p:nvSpPr>
        <p:spPr>
          <a:xfrm>
            <a:off x="0" y="154305"/>
            <a:ext cx="9144000" cy="521970"/>
          </a:xfrm>
          <a:prstGeom prst="rect">
            <a:avLst/>
          </a:prstGeom>
          <a:noFill/>
        </p:spPr>
        <p:txBody>
          <a:bodyPr wrap="square" rtlCol="0">
            <a:spAutoFit/>
          </a:bodyPr>
          <a:p>
            <a:pPr algn="ctr" eaLnBrk="1" hangingPunct="1">
              <a:spcAft>
                <a:spcPts val="1000"/>
              </a:spcAft>
            </a:pPr>
            <a:r>
              <a:rPr lang="en-US" sz="2800" i="0">
                <a:solidFill>
                  <a:srgbClr val="B22028"/>
                </a:solidFill>
                <a:latin typeface="Times New Roman" panose="02020603050405020304" pitchFamily="18" charset="0"/>
                <a:cs typeface="Times New Roman" panose="02020603050405020304" pitchFamily="18" charset="0"/>
                <a:sym typeface="+mn-ea"/>
              </a:rPr>
              <a:t>DEVELOPED MINE PIT</a:t>
            </a:r>
            <a:endParaRPr lang="en-US" sz="2800" i="0">
              <a:solidFill>
                <a:srgbClr val="B22028"/>
              </a:solidFill>
              <a:latin typeface="Times New Roman" panose="02020603050405020304" pitchFamily="18" charset="0"/>
              <a:cs typeface="Times New Roman" panose="02020603050405020304" pitchFamily="18" charset="0"/>
              <a:sym typeface="+mn-ea"/>
            </a:endParaRPr>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preferRelativeResize="0">
            <a:picLocks noChangeAspect="1" noChangeArrowheads="1"/>
          </p:cNvPicPr>
          <p:nvPr/>
        </p:nvPicPr>
        <p:blipFill>
          <a:blip r:embed="rId1" cstate="print"/>
          <a:srcRect/>
          <a:stretch>
            <a:fillRect/>
          </a:stretch>
        </p:blipFill>
        <p:spPr bwMode="auto">
          <a:xfrm>
            <a:off x="86995" y="809625"/>
            <a:ext cx="8970010" cy="3147060"/>
          </a:xfrm>
          <a:prstGeom prst="rect">
            <a:avLst/>
          </a:prstGeom>
          <a:noFill/>
          <a:ln w="9525">
            <a:noFill/>
            <a:miter lim="800000"/>
            <a:headEnd/>
            <a:tailEnd/>
          </a:ln>
        </p:spPr>
      </p:pic>
      <p:sp>
        <p:nvSpPr>
          <p:cNvPr id="19459" name="Text Box 4"/>
          <p:cNvSpPr txBox="1">
            <a:spLocks noChangeAspect="1" noChangeArrowheads="1"/>
          </p:cNvSpPr>
          <p:nvPr/>
        </p:nvSpPr>
        <p:spPr bwMode="auto">
          <a:xfrm>
            <a:off x="0" y="135255"/>
            <a:ext cx="8735060" cy="46799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pPr algn="ctr" eaLnBrk="1" hangingPunct="1">
              <a:spcAft>
                <a:spcPts val="1000"/>
              </a:spcAft>
            </a:pPr>
            <a:r>
              <a:rPr lang="en-US" sz="3200" i="0">
                <a:solidFill>
                  <a:srgbClr val="B22028"/>
                </a:solidFill>
                <a:latin typeface="Times New Roman" panose="02020603050405020304" pitchFamily="18" charset="0"/>
                <a:cs typeface="Times New Roman" panose="02020603050405020304" pitchFamily="18" charset="0"/>
              </a:rPr>
              <a:t>ORE CONVEYING PLAN</a:t>
            </a:r>
            <a:endParaRPr lang="en-US" sz="3200" i="0">
              <a:solidFill>
                <a:srgbClr val="B22028"/>
              </a:solidFill>
              <a:latin typeface="Times New Roman" panose="02020603050405020304" pitchFamily="18" charset="0"/>
              <a:cs typeface="Times New Roman" panose="02020603050405020304" pitchFamily="18" charset="0"/>
            </a:endParaRPr>
          </a:p>
          <a:p>
            <a:pPr algn="ctr" eaLnBrk="1" hangingPunct="1">
              <a:spcAft>
                <a:spcPts val="1000"/>
              </a:spcAft>
            </a:pPr>
            <a:endParaRPr lang="en-US" sz="3200" i="0">
              <a:solidFill>
                <a:srgbClr val="B22028"/>
              </a:solidFill>
              <a:latin typeface="Times New Roman" panose="02020603050405020304" pitchFamily="18" charset="0"/>
              <a:cs typeface="Times New Roman" panose="02020603050405020304" pitchFamily="18" charset="0"/>
            </a:endParaRPr>
          </a:p>
        </p:txBody>
      </p:sp>
      <p:graphicFrame>
        <p:nvGraphicFramePr>
          <p:cNvPr id="13" name="Table 12"/>
          <p:cNvGraphicFramePr>
            <a:graphicFrameLocks noGrp="1"/>
          </p:cNvGraphicFramePr>
          <p:nvPr/>
        </p:nvGraphicFramePr>
        <p:xfrm>
          <a:off x="695167" y="4437063"/>
          <a:ext cx="7620000" cy="1463040"/>
        </p:xfrm>
        <a:graphic>
          <a:graphicData uri="http://schemas.openxmlformats.org/drawingml/2006/table">
            <a:tbl>
              <a:tblPr/>
              <a:tblGrid>
                <a:gridCol w="2230576"/>
                <a:gridCol w="5389424"/>
              </a:tblGrid>
              <a:tr h="347955">
                <a:tc>
                  <a:txBody>
                    <a:bodyPr/>
                    <a:lstStyle/>
                    <a:p>
                      <a:pPr marL="0" marR="0">
                        <a:spcBef>
                          <a:spcPts val="0"/>
                        </a:spcBef>
                        <a:spcAft>
                          <a:spcPts val="0"/>
                        </a:spcAft>
                      </a:pPr>
                      <a:r>
                        <a:rPr lang="en-US" sz="1600" dirty="0">
                          <a:latin typeface="Calibri" panose="020F0502020204030204" pitchFamily="34" charset="0"/>
                          <a:ea typeface="Times New Roman" panose="02020603050405020304"/>
                          <a:cs typeface="Calibri" panose="020F0502020204030204" pitchFamily="34" charset="0"/>
                        </a:rPr>
                        <a:t>Material</a:t>
                      </a:r>
                      <a:endParaRPr lang="en-US" sz="1600" dirty="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Calibri" panose="020F0502020204030204" pitchFamily="34" charset="0"/>
                          <a:ea typeface="Times New Roman" panose="02020603050405020304"/>
                          <a:cs typeface="Calibri" panose="020F0502020204030204" pitchFamily="34" charset="0"/>
                        </a:rPr>
                        <a:t>Copper, Gold Ore</a:t>
                      </a:r>
                      <a:endParaRPr lang="en-US" sz="1600" dirty="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47955">
                <a:tc>
                  <a:txBody>
                    <a:bodyPr/>
                    <a:lstStyle/>
                    <a:p>
                      <a:pPr marL="171450" marR="0">
                        <a:spcBef>
                          <a:spcPts val="0"/>
                        </a:spcBef>
                        <a:spcAft>
                          <a:spcPts val="0"/>
                        </a:spcAft>
                        <a:tabLst>
                          <a:tab pos="171450" algn="l"/>
                        </a:tabLst>
                      </a:pPr>
                      <a:r>
                        <a:rPr lang="en-US" sz="1600">
                          <a:latin typeface="Calibri" panose="020F0502020204030204" pitchFamily="34" charset="0"/>
                          <a:ea typeface="Times New Roman" panose="02020603050405020304"/>
                          <a:cs typeface="Calibri" panose="020F0502020204030204" pitchFamily="34" charset="0"/>
                        </a:rPr>
                        <a:t>Bulk Density</a:t>
                      </a:r>
                      <a:endParaRPr lang="en-US" sz="160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Calibri" panose="020F0502020204030204" pitchFamily="34" charset="0"/>
                          <a:ea typeface="Times New Roman" panose="02020603050405020304"/>
                          <a:cs typeface="Calibri" panose="020F0502020204030204" pitchFamily="34" charset="0"/>
                        </a:rPr>
                        <a:t>1.75 t/cu-m</a:t>
                      </a:r>
                      <a:endParaRPr lang="en-US" sz="1600" dirty="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47955">
                <a:tc>
                  <a:txBody>
                    <a:bodyPr/>
                    <a:lstStyle/>
                    <a:p>
                      <a:pPr marL="171450" marR="0">
                        <a:spcBef>
                          <a:spcPts val="0"/>
                        </a:spcBef>
                        <a:spcAft>
                          <a:spcPts val="0"/>
                        </a:spcAft>
                        <a:tabLst>
                          <a:tab pos="171450" algn="l"/>
                        </a:tabLst>
                      </a:pPr>
                      <a:r>
                        <a:rPr lang="en-US" sz="1600">
                          <a:latin typeface="Calibri" panose="020F0502020204030204" pitchFamily="34" charset="0"/>
                          <a:ea typeface="Times New Roman" panose="02020603050405020304"/>
                          <a:cs typeface="Calibri" panose="020F0502020204030204" pitchFamily="34" charset="0"/>
                        </a:rPr>
                        <a:t>Size</a:t>
                      </a:r>
                      <a:endParaRPr lang="en-US" sz="160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Calibri" panose="020F0502020204030204" pitchFamily="34" charset="0"/>
                          <a:ea typeface="Times New Roman" panose="02020603050405020304"/>
                          <a:cs typeface="Calibri" panose="020F0502020204030204" pitchFamily="34" charset="0"/>
                        </a:rPr>
                        <a:t>250mm minus</a:t>
                      </a:r>
                      <a:endParaRPr lang="en-US" sz="1600" dirty="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47955">
                <a:tc>
                  <a:txBody>
                    <a:bodyPr/>
                    <a:lstStyle/>
                    <a:p>
                      <a:pPr marL="0" marR="0">
                        <a:spcBef>
                          <a:spcPts val="0"/>
                        </a:spcBef>
                        <a:spcAft>
                          <a:spcPts val="0"/>
                        </a:spcAft>
                        <a:tabLst>
                          <a:tab pos="171450" algn="l"/>
                        </a:tabLst>
                      </a:pPr>
                      <a:r>
                        <a:rPr lang="en-US" sz="1600">
                          <a:latin typeface="Calibri" panose="020F0502020204030204" pitchFamily="34" charset="0"/>
                          <a:ea typeface="Times New Roman" panose="02020603050405020304"/>
                          <a:cs typeface="Calibri" panose="020F0502020204030204" pitchFamily="34" charset="0"/>
                        </a:rPr>
                        <a:t>Design Rate:</a:t>
                      </a:r>
                      <a:endParaRPr lang="en-US" sz="160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0"/>
                        </a:spcBef>
                        <a:spcAft>
                          <a:spcPts val="0"/>
                        </a:spcAft>
                      </a:pPr>
                      <a:r>
                        <a:rPr lang="en-US" sz="1600" dirty="0">
                          <a:latin typeface="Calibri" panose="020F0502020204030204" pitchFamily="34" charset="0"/>
                          <a:ea typeface="Times New Roman" panose="02020603050405020304"/>
                          <a:cs typeface="Calibri" panose="020F0502020204030204" pitchFamily="34" charset="0"/>
                        </a:rPr>
                        <a:t>1870 t/h</a:t>
                      </a:r>
                      <a:endParaRPr lang="en-US" sz="1600" dirty="0">
                        <a:latin typeface="Calibri" panose="020F0502020204030204" pitchFamily="34" charset="0"/>
                        <a:ea typeface="Times New Roman" panose="02020603050405020304"/>
                        <a:cs typeface="Calibri" panose="020F0502020204030204" pitchFamily="34" charset="0"/>
                      </a:endParaRPr>
                    </a:p>
                  </a:txBody>
                  <a:tcPr marL="64851" marR="648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15" name="Text Box 4"/>
          <p:cNvSpPr txBox="1">
            <a:spLocks noChangeAspect="1" noChangeArrowheads="1"/>
          </p:cNvSpPr>
          <p:nvPr/>
        </p:nvSpPr>
        <p:spPr bwMode="auto">
          <a:xfrm>
            <a:off x="695325" y="3956685"/>
            <a:ext cx="7620000" cy="4749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lstStyle/>
          <a:p>
            <a:pPr algn="ctr">
              <a:defRPr/>
            </a:pPr>
            <a:r>
              <a:rPr lang="en-US" sz="2000" i="0" dirty="0">
                <a:solidFill>
                  <a:srgbClr val="245D28"/>
                </a:solidFill>
                <a:latin typeface="Calibri" panose="020F0502020204030204" pitchFamily="34" charset="0"/>
                <a:cs typeface="Calibri" panose="020F0502020204030204" pitchFamily="34" charset="0"/>
              </a:rPr>
              <a:t>Design Parameters</a:t>
            </a:r>
            <a:endParaRPr lang="en-US" sz="2000" i="0" dirty="0">
              <a:solidFill>
                <a:srgbClr val="245D2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3"/>
          <p:cNvGraphicFramePr>
            <a:graphicFrameLocks noChangeAspect="1"/>
          </p:cNvGraphicFramePr>
          <p:nvPr/>
        </p:nvGraphicFramePr>
        <p:xfrm>
          <a:off x="1825625" y="1143000"/>
          <a:ext cx="6724650" cy="4424363"/>
        </p:xfrm>
        <a:graphic>
          <a:graphicData uri="http://schemas.openxmlformats.org/presentationml/2006/ole">
            <mc:AlternateContent xmlns:mc="http://schemas.openxmlformats.org/markup-compatibility/2006">
              <mc:Choice xmlns:v="urn:schemas-microsoft-com:vml" Requires="v">
                <p:oleObj spid="_x0000_s1025" name="Worksheet" r:id="rId1" imgW="4578350" imgH="3021965" progId="Excel.Sheet.8">
                  <p:embed/>
                </p:oleObj>
              </mc:Choice>
              <mc:Fallback>
                <p:oleObj name="Worksheet" r:id="rId1" imgW="4578350" imgH="3021965" progId="Excel.Sheet.8">
                  <p:embed/>
                  <p:pic>
                    <p:nvPicPr>
                      <p:cNvPr id="0" name="Object 3"/>
                      <p:cNvPicPr>
                        <a:picLocks noChangeAspect="1"/>
                      </p:cNvPicPr>
                      <p:nvPr/>
                    </p:nvPicPr>
                    <p:blipFill>
                      <a:blip r:embed="rId2"/>
                      <a:stretch>
                        <a:fillRect/>
                      </a:stretch>
                    </p:blipFill>
                    <p:spPr>
                      <a:xfrm>
                        <a:off x="1825625" y="1143000"/>
                        <a:ext cx="6724650" cy="4424363"/>
                      </a:xfrm>
                      <a:prstGeom prst="rect">
                        <a:avLst/>
                      </a:prstGeom>
                      <a:noFill/>
                      <a:ln w="12700">
                        <a:noFill/>
                      </a:ln>
                    </p:spPr>
                  </p:pic>
                </p:oleObj>
              </mc:Fallback>
            </mc:AlternateContent>
          </a:graphicData>
        </a:graphic>
      </p:graphicFrame>
      <p:graphicFrame>
        <p:nvGraphicFramePr>
          <p:cNvPr id="10" name="Object 4"/>
          <p:cNvGraphicFramePr>
            <a:graphicFrameLocks noChangeAspect="1"/>
          </p:cNvGraphicFramePr>
          <p:nvPr/>
        </p:nvGraphicFramePr>
        <p:xfrm>
          <a:off x="2133600" y="5715000"/>
          <a:ext cx="3486150" cy="962025"/>
        </p:xfrm>
        <a:graphic>
          <a:graphicData uri="http://schemas.openxmlformats.org/presentationml/2006/ole">
            <mc:AlternateContent xmlns:mc="http://schemas.openxmlformats.org/markup-compatibility/2006">
              <mc:Choice xmlns:v="urn:schemas-microsoft-com:vml" Requires="v">
                <p:oleObj spid="_x0000_s1026" name="Worksheet" r:id="rId3" imgW="3495675" imgH="971550" progId="Excel.Sheet.8">
                  <p:embed/>
                </p:oleObj>
              </mc:Choice>
              <mc:Fallback>
                <p:oleObj name="Worksheet" r:id="rId3" imgW="3495675" imgH="971550" progId="Excel.Sheet.8">
                  <p:embed/>
                  <p:pic>
                    <p:nvPicPr>
                      <p:cNvPr id="0" name="Object 4"/>
                      <p:cNvPicPr>
                        <a:picLocks noChangeAspect="1"/>
                      </p:cNvPicPr>
                      <p:nvPr/>
                    </p:nvPicPr>
                    <p:blipFill>
                      <a:blip r:embed="rId4"/>
                      <a:stretch>
                        <a:fillRect/>
                      </a:stretch>
                    </p:blipFill>
                    <p:spPr>
                      <a:xfrm>
                        <a:off x="2133600" y="5715000"/>
                        <a:ext cx="3486150" cy="962025"/>
                      </a:xfrm>
                      <a:prstGeom prst="rect">
                        <a:avLst/>
                      </a:prstGeom>
                      <a:noFill/>
                      <a:ln w="12700">
                        <a:noFill/>
                      </a:ln>
                    </p:spPr>
                  </p:pic>
                </p:oleObj>
              </mc:Fallback>
            </mc:AlternateContent>
          </a:graphicData>
        </a:graphic>
      </p:graphicFrame>
      <p:sp>
        <p:nvSpPr>
          <p:cNvPr id="11" name="Rectangle 5"/>
          <p:cNvSpPr>
            <a:spLocks noChangeArrowheads="1"/>
          </p:cNvSpPr>
          <p:nvPr/>
        </p:nvSpPr>
        <p:spPr bwMode="auto">
          <a:xfrm>
            <a:off x="635" y="152400"/>
            <a:ext cx="9143365" cy="685800"/>
          </a:xfrm>
          <a:prstGeom prst="rect">
            <a:avLst/>
          </a:prstGeom>
          <a:noFill/>
          <a:ln w="9525">
            <a:noFill/>
            <a:miter lim="800000"/>
          </a:ln>
        </p:spPr>
        <p:txBody>
          <a:bodyPr lIns="92075" tIns="46038" rIns="92075" bIns="46038"/>
          <a:lstStyle/>
          <a:p>
            <a:pPr algn="ctr">
              <a:spcBef>
                <a:spcPct val="20000"/>
              </a:spcBef>
              <a:buClr>
                <a:schemeClr val="accent1"/>
              </a:buClr>
              <a:buSzPct val="75000"/>
              <a:buFont typeface="Monotype Sorts" pitchFamily="2" charset="2"/>
              <a:buNone/>
              <a:defRPr/>
            </a:pPr>
            <a:r>
              <a:rPr lang="en-US" sz="3200" i="0" dirty="0">
                <a:solidFill>
                  <a:srgbClr val="B22028"/>
                </a:solidFill>
                <a:effectLst/>
                <a:latin typeface="Times New Roman" panose="02020603050405020304" pitchFamily="18" charset="0"/>
                <a:cs typeface="Times New Roman" panose="02020603050405020304" pitchFamily="18" charset="0"/>
              </a:rPr>
              <a:t>DSI </a:t>
            </a:r>
            <a:r>
              <a:rPr lang="en-US" sz="3200" i="0" dirty="0" err="1">
                <a:solidFill>
                  <a:srgbClr val="B22028"/>
                </a:solidFill>
                <a:effectLst/>
                <a:latin typeface="Times New Roman" panose="02020603050405020304" pitchFamily="18" charset="0"/>
                <a:cs typeface="Times New Roman" panose="02020603050405020304" pitchFamily="18" charset="0"/>
              </a:rPr>
              <a:t>ExConTec</a:t>
            </a:r>
            <a:endParaRPr lang="en-US" sz="3200" i="0" dirty="0" err="1">
              <a:solidFill>
                <a:srgbClr val="B22028"/>
              </a:solidFill>
              <a:effectLst/>
              <a:latin typeface="Times New Roman" panose="02020603050405020304" pitchFamily="18" charset="0"/>
              <a:cs typeface="Times New Roman" panose="02020603050405020304" pitchFamily="18" charset="0"/>
            </a:endParaRPr>
          </a:p>
        </p:txBody>
      </p:sp>
      <p:sp>
        <p:nvSpPr>
          <p:cNvPr id="17" name="Rectangle 6"/>
          <p:cNvSpPr>
            <a:spLocks noChangeArrowheads="1"/>
          </p:cNvSpPr>
          <p:nvPr/>
        </p:nvSpPr>
        <p:spPr bwMode="auto">
          <a:xfrm>
            <a:off x="161925" y="1295400"/>
            <a:ext cx="1752600" cy="762000"/>
          </a:xfrm>
          <a:prstGeom prst="rect">
            <a:avLst/>
          </a:prstGeom>
          <a:noFill/>
          <a:ln w="9525">
            <a:noFill/>
            <a:miter lim="800000"/>
          </a:ln>
        </p:spPr>
        <p:txBody>
          <a:bodyPr lIns="92075" tIns="46038" rIns="92075" bIns="46038"/>
          <a:lstStyle/>
          <a:p>
            <a:pPr>
              <a:spcBef>
                <a:spcPct val="20000"/>
              </a:spcBef>
              <a:buClr>
                <a:schemeClr val="accent1"/>
              </a:buClr>
              <a:buSzPct val="75000"/>
              <a:buFont typeface="Monotype Sorts" pitchFamily="2" charset="2"/>
              <a:buNone/>
              <a:defRPr/>
            </a:pPr>
            <a:r>
              <a:rPr lang="en-US" sz="1600" i="0" dirty="0">
                <a:solidFill>
                  <a:srgbClr val="245D28"/>
                </a:solidFill>
                <a:latin typeface="Calibri" panose="020F0502020204030204" pitchFamily="34" charset="0"/>
                <a:cs typeface="Calibri" panose="020F0502020204030204" pitchFamily="34" charset="0"/>
              </a:rPr>
              <a:t>Real Time Analysis</a:t>
            </a:r>
            <a:endParaRPr lang="en-US" sz="1600" i="0" dirty="0">
              <a:solidFill>
                <a:srgbClr val="245D28"/>
              </a:solidFill>
              <a:latin typeface="Calibri" panose="020F0502020204030204" pitchFamily="34" charset="0"/>
              <a:cs typeface="Calibri" panose="020F0502020204030204" pitchFamily="34" charset="0"/>
            </a:endParaRPr>
          </a:p>
        </p:txBody>
      </p:sp>
      <p:sp>
        <p:nvSpPr>
          <p:cNvPr id="18" name="Rectangle 7"/>
          <p:cNvSpPr>
            <a:spLocks noChangeArrowheads="1"/>
          </p:cNvSpPr>
          <p:nvPr/>
        </p:nvSpPr>
        <p:spPr bwMode="auto">
          <a:xfrm>
            <a:off x="304800" y="5715000"/>
            <a:ext cx="1676400" cy="762000"/>
          </a:xfrm>
          <a:prstGeom prst="rect">
            <a:avLst/>
          </a:prstGeom>
          <a:noFill/>
          <a:ln w="9525">
            <a:noFill/>
            <a:miter lim="800000"/>
          </a:ln>
        </p:spPr>
        <p:txBody>
          <a:bodyPr lIns="92075" tIns="46038" rIns="92075" bIns="46038"/>
          <a:lstStyle/>
          <a:p>
            <a:pPr>
              <a:spcBef>
                <a:spcPct val="20000"/>
              </a:spcBef>
              <a:buClr>
                <a:schemeClr val="accent1"/>
              </a:buClr>
              <a:buSzPct val="75000"/>
              <a:buFont typeface="Monotype Sorts" pitchFamily="2" charset="2"/>
              <a:buNone/>
              <a:defRPr/>
            </a:pPr>
            <a:r>
              <a:rPr lang="en-US" sz="1600" i="0" dirty="0">
                <a:solidFill>
                  <a:srgbClr val="245D28"/>
                </a:solidFill>
                <a:latin typeface="+mn-lt"/>
              </a:rPr>
              <a:t>Discretionary Factors</a:t>
            </a:r>
            <a:endParaRPr lang="en-US" sz="1600" i="0" dirty="0">
              <a:solidFill>
                <a:srgbClr val="245D28"/>
              </a:solidFill>
              <a:latin typeface="+mn-lt"/>
            </a:endParaRPr>
          </a:p>
        </p:txBody>
      </p:sp>
      <p:sp>
        <p:nvSpPr>
          <p:cNvPr id="19" name="Rectangle 6"/>
          <p:cNvSpPr>
            <a:spLocks noChangeArrowheads="1"/>
          </p:cNvSpPr>
          <p:nvPr/>
        </p:nvSpPr>
        <p:spPr bwMode="auto">
          <a:xfrm>
            <a:off x="635" y="685800"/>
            <a:ext cx="9144000" cy="533400"/>
          </a:xfrm>
          <a:prstGeom prst="rect">
            <a:avLst/>
          </a:prstGeom>
          <a:noFill/>
          <a:ln w="9525">
            <a:noFill/>
            <a:miter lim="800000"/>
          </a:ln>
        </p:spPr>
        <p:txBody>
          <a:bodyPr lIns="92075" tIns="46038" rIns="92075" bIns="46038"/>
          <a:lstStyle/>
          <a:p>
            <a:pPr algn="ctr">
              <a:spcBef>
                <a:spcPct val="20000"/>
              </a:spcBef>
              <a:buClr>
                <a:schemeClr val="accent1"/>
              </a:buClr>
              <a:buSzPct val="75000"/>
              <a:buFont typeface="Monotype Sorts" pitchFamily="2" charset="2"/>
              <a:buNone/>
              <a:defRPr/>
            </a:pPr>
            <a:r>
              <a:rPr lang="en-US" sz="1600" i="0" dirty="0" smtClean="0">
                <a:solidFill>
                  <a:srgbClr val="245D28"/>
                </a:solidFill>
                <a:latin typeface="Calibri" panose="020F0502020204030204" pitchFamily="34" charset="0"/>
                <a:cs typeface="Calibri" panose="020F0502020204030204" pitchFamily="34" charset="0"/>
              </a:rPr>
              <a:t>Complete Power/Tension Analysis Program</a:t>
            </a:r>
            <a:endParaRPr lang="en-US" sz="1600" i="0" dirty="0" smtClean="0">
              <a:solidFill>
                <a:srgbClr val="245D2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0" y="325120"/>
            <a:ext cx="9144000" cy="556895"/>
          </a:xfrm>
          <a:noFill/>
        </p:spPr>
        <p:txBody>
          <a:bodyPr/>
          <a:lstStyle/>
          <a:p>
            <a:r>
              <a:rPr lang="en-US" sz="2400" i="0" dirty="0" err="1" smtClean="0">
                <a:solidFill>
                  <a:srgbClr val="245D28"/>
                </a:solidFill>
                <a:effectLst/>
                <a:latin typeface="Calibri" panose="020F0502020204030204" pitchFamily="34" charset="0"/>
                <a:cs typeface="Calibri" panose="020F0502020204030204" pitchFamily="34" charset="0"/>
              </a:rPr>
              <a:t>Majdanpek</a:t>
            </a:r>
            <a:r>
              <a:rPr lang="en-US" sz="2400" i="0" dirty="0" smtClean="0">
                <a:solidFill>
                  <a:srgbClr val="245D28"/>
                </a:solidFill>
                <a:effectLst/>
                <a:latin typeface="Calibri" panose="020F0502020204030204" pitchFamily="34" charset="0"/>
                <a:cs typeface="Calibri" panose="020F0502020204030204" pitchFamily="34" charset="0"/>
              </a:rPr>
              <a:t> IPCC System, Serbia</a:t>
            </a:r>
            <a:endParaRPr lang="en-US" sz="2400" i="0" dirty="0" smtClean="0">
              <a:solidFill>
                <a:srgbClr val="245D28"/>
              </a:solidFill>
              <a:effectLst/>
              <a:latin typeface="Calibri" panose="020F0502020204030204" pitchFamily="34" charset="0"/>
              <a:cs typeface="Calibri" panose="020F0502020204030204" pitchFamily="34" charset="0"/>
            </a:endParaRPr>
          </a:p>
        </p:txBody>
      </p:sp>
      <p:pic>
        <p:nvPicPr>
          <p:cNvPr id="11" name="Picture 3" descr="E:\DSI New Business Develop\Rock Belt Feeders\Majdenpek Rock Belt Feeder\Rock Belt Feeder Majdanpek.JPG"/>
          <p:cNvPicPr>
            <a:picLocks noChangeAspect="1" noChangeArrowheads="1"/>
          </p:cNvPicPr>
          <p:nvPr/>
        </p:nvPicPr>
        <p:blipFill>
          <a:blip r:embed="rId1" cstate="print"/>
          <a:srcRect/>
          <a:stretch>
            <a:fillRect/>
          </a:stretch>
        </p:blipFill>
        <p:spPr bwMode="auto">
          <a:xfrm>
            <a:off x="1171574" y="3484243"/>
            <a:ext cx="3002757" cy="2526031"/>
          </a:xfrm>
          <a:prstGeom prst="rect">
            <a:avLst/>
          </a:prstGeom>
          <a:noFill/>
          <a:ln w="9525">
            <a:noFill/>
            <a:miter lim="800000"/>
            <a:headEnd/>
            <a:tailEnd/>
          </a:ln>
        </p:spPr>
      </p:pic>
      <p:sp>
        <p:nvSpPr>
          <p:cNvPr id="12" name="Text Box 58"/>
          <p:cNvSpPr txBox="1">
            <a:spLocks noChangeArrowheads="1"/>
          </p:cNvSpPr>
          <p:nvPr/>
        </p:nvSpPr>
        <p:spPr bwMode="auto">
          <a:xfrm>
            <a:off x="1149350" y="1212850"/>
            <a:ext cx="2965450" cy="2152650"/>
          </a:xfrm>
          <a:prstGeom prst="rect">
            <a:avLst/>
          </a:prstGeom>
          <a:noFill/>
          <a:ln w="12700">
            <a:solidFill>
              <a:schemeClr val="tx1"/>
            </a:solidFill>
            <a:miter lim="800000"/>
            <a:headEnd type="none" w="sm" len="sm"/>
            <a:tailEnd type="none" w="sm" len="sm"/>
          </a:ln>
        </p:spPr>
        <p:txBody>
          <a:bodyPr lIns="91432" tIns="45716" rIns="91432" bIns="45716">
            <a:spAutoFit/>
          </a:bodyPr>
          <a:lstStyle/>
          <a:p>
            <a:pPr algn="ctr">
              <a:tabLst>
                <a:tab pos="171450" algn="l"/>
                <a:tab pos="285750" algn="l"/>
                <a:tab pos="1200150" algn="l"/>
              </a:tabLst>
            </a:pPr>
            <a:r>
              <a:rPr lang="en-US" sz="900" b="1" dirty="0"/>
              <a:t>Sandwich Conveyor</a:t>
            </a:r>
            <a:endParaRPr lang="en-US" sz="900" b="1" dirty="0"/>
          </a:p>
          <a:p>
            <a:pPr algn="ctr">
              <a:tabLst>
                <a:tab pos="171450" algn="l"/>
                <a:tab pos="285750" algn="l"/>
                <a:tab pos="1200150" algn="l"/>
              </a:tabLst>
            </a:pPr>
            <a:r>
              <a:rPr lang="en-US" sz="900" b="1" dirty="0"/>
              <a:t>for</a:t>
            </a:r>
            <a:endParaRPr lang="en-US" sz="900" b="1" dirty="0"/>
          </a:p>
          <a:p>
            <a:pPr algn="ctr">
              <a:tabLst>
                <a:tab pos="171450" algn="l"/>
                <a:tab pos="285750" algn="l"/>
                <a:tab pos="1200150" algn="l"/>
              </a:tabLst>
            </a:pPr>
            <a:r>
              <a:rPr lang="en-US" sz="900" b="1" dirty="0"/>
              <a:t>Copper Mine, Eastern Europe</a:t>
            </a:r>
            <a:endParaRPr lang="en-US" b="1" dirty="0"/>
          </a:p>
          <a:p>
            <a:pPr algn="ctr">
              <a:tabLst>
                <a:tab pos="171450" algn="l"/>
                <a:tab pos="285750" algn="l"/>
                <a:tab pos="1200150" algn="l"/>
              </a:tabLst>
            </a:pPr>
            <a:endParaRPr lang="en-US" sz="900" dirty="0"/>
          </a:p>
          <a:p>
            <a:pPr>
              <a:tabLst>
                <a:tab pos="171450" algn="l"/>
                <a:tab pos="285750" algn="l"/>
                <a:tab pos="1200150" algn="l"/>
              </a:tabLst>
            </a:pPr>
            <a:r>
              <a:rPr lang="en-US" sz="900" dirty="0"/>
              <a:t>	Material	- Copper Ore</a:t>
            </a:r>
            <a:endParaRPr lang="en-US" sz="900" dirty="0"/>
          </a:p>
          <a:p>
            <a:pPr>
              <a:tabLst>
                <a:tab pos="171450" algn="l"/>
                <a:tab pos="285750" algn="l"/>
                <a:tab pos="1200150" algn="l"/>
              </a:tabLst>
            </a:pPr>
            <a:r>
              <a:rPr lang="en-US" sz="900" dirty="0"/>
              <a:t>		- Density	- 2.08 t/cu-m (130 PCF)</a:t>
            </a:r>
            <a:endParaRPr lang="en-US" sz="900" dirty="0"/>
          </a:p>
          <a:p>
            <a:pPr>
              <a:tabLst>
                <a:tab pos="171450" algn="l"/>
                <a:tab pos="285750" algn="l"/>
                <a:tab pos="1200150" algn="l"/>
              </a:tabLst>
            </a:pPr>
            <a:r>
              <a:rPr lang="en-US" sz="900" dirty="0"/>
              <a:t>		- Size	- To 250 mm (10”) minus</a:t>
            </a:r>
            <a:endParaRPr lang="en-US" sz="900" dirty="0"/>
          </a:p>
          <a:p>
            <a:pPr>
              <a:tabLst>
                <a:tab pos="171450" algn="l"/>
                <a:tab pos="285750" algn="l"/>
                <a:tab pos="1200150" algn="l"/>
              </a:tabLst>
            </a:pPr>
            <a:r>
              <a:rPr lang="en-US" sz="900" dirty="0"/>
              <a:t>	Conveying Rate	- 4000 t/h (4409 STPH)</a:t>
            </a:r>
            <a:endParaRPr lang="en-US" sz="900" dirty="0"/>
          </a:p>
          <a:p>
            <a:pPr>
              <a:tabLst>
                <a:tab pos="171450" algn="l"/>
                <a:tab pos="285750" algn="l"/>
                <a:tab pos="1200150" algn="l"/>
              </a:tabLst>
            </a:pPr>
            <a:r>
              <a:rPr lang="en-US" sz="900" dirty="0"/>
              <a:t>	Conveying Angle	- 35.5 degrees</a:t>
            </a:r>
            <a:endParaRPr lang="en-US" sz="900" dirty="0"/>
          </a:p>
          <a:p>
            <a:pPr>
              <a:tabLst>
                <a:tab pos="171450" algn="l"/>
                <a:tab pos="285750" algn="l"/>
                <a:tab pos="1200150" algn="l"/>
              </a:tabLst>
            </a:pPr>
            <a:r>
              <a:rPr lang="en-US" sz="900" dirty="0"/>
              <a:t>	Belt Width	- 2000 mm (78.7”)</a:t>
            </a:r>
            <a:endParaRPr lang="en-US" sz="900" dirty="0"/>
          </a:p>
          <a:p>
            <a:pPr>
              <a:tabLst>
                <a:tab pos="171450" algn="l"/>
                <a:tab pos="285750" algn="l"/>
                <a:tab pos="1200150" algn="l"/>
              </a:tabLst>
            </a:pPr>
            <a:r>
              <a:rPr lang="en-US" sz="900" dirty="0"/>
              <a:t>	Belt Speed	- 2.85 m/s (561 FPM)</a:t>
            </a:r>
            <a:endParaRPr lang="en-US" sz="900" dirty="0"/>
          </a:p>
          <a:p>
            <a:pPr>
              <a:tabLst>
                <a:tab pos="171450" algn="l"/>
                <a:tab pos="285750" algn="l"/>
                <a:tab pos="1200150" algn="l"/>
              </a:tabLst>
            </a:pPr>
            <a:r>
              <a:rPr lang="en-US" sz="900" dirty="0"/>
              <a:t>	Lift	- 93,500 mm (307’)</a:t>
            </a:r>
            <a:endParaRPr lang="en-US" sz="900" dirty="0"/>
          </a:p>
          <a:p>
            <a:pPr>
              <a:tabLst>
                <a:tab pos="171450" algn="l"/>
                <a:tab pos="285750" algn="l"/>
                <a:tab pos="1200150" algn="l"/>
              </a:tabLst>
            </a:pPr>
            <a:r>
              <a:rPr lang="en-US" sz="900" dirty="0"/>
              <a:t>	Drives</a:t>
            </a:r>
            <a:endParaRPr lang="en-US" sz="900" dirty="0"/>
          </a:p>
          <a:p>
            <a:pPr>
              <a:tabLst>
                <a:tab pos="171450" algn="l"/>
                <a:tab pos="285750" algn="l"/>
                <a:tab pos="1200150" algn="l"/>
              </a:tabLst>
            </a:pPr>
            <a:r>
              <a:rPr lang="en-US" sz="900" dirty="0"/>
              <a:t>		- Top Belt	- 450 kW (600 HP)</a:t>
            </a:r>
            <a:endParaRPr lang="en-US" sz="900" dirty="0"/>
          </a:p>
          <a:p>
            <a:pPr>
              <a:tabLst>
                <a:tab pos="171450" algn="l"/>
                <a:tab pos="285750" algn="l"/>
                <a:tab pos="1200150" algn="l"/>
              </a:tabLst>
            </a:pPr>
            <a:r>
              <a:rPr lang="en-US" sz="900" dirty="0"/>
              <a:t>		- Bottom Belt	- 2x450=900 kW (1200 HP)</a:t>
            </a:r>
            <a:endParaRPr lang="en-US" sz="900" dirty="0"/>
          </a:p>
        </p:txBody>
      </p:sp>
      <p:pic>
        <p:nvPicPr>
          <p:cNvPr id="13" name="Picture 57" descr="DS 003 C"/>
          <p:cNvPicPr>
            <a:picLocks noChangeAspect="1" noChangeArrowheads="1"/>
          </p:cNvPicPr>
          <p:nvPr/>
        </p:nvPicPr>
        <p:blipFill>
          <a:blip r:embed="rId2" cstate="print"/>
          <a:srcRect/>
          <a:stretch>
            <a:fillRect/>
          </a:stretch>
        </p:blipFill>
        <p:spPr bwMode="auto">
          <a:xfrm>
            <a:off x="4743450" y="1210310"/>
            <a:ext cx="3430905" cy="45402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1" cstate="print"/>
          <a:srcRect l="4831" t="63174" r="3372" b="6613"/>
          <a:stretch>
            <a:fillRect/>
          </a:stretch>
        </p:blipFill>
        <p:spPr bwMode="auto">
          <a:xfrm>
            <a:off x="190500" y="2677160"/>
            <a:ext cx="4572000" cy="661988"/>
          </a:xfrm>
          <a:prstGeom prst="rect">
            <a:avLst/>
          </a:prstGeom>
          <a:noFill/>
          <a:ln w="9525">
            <a:noFill/>
            <a:miter lim="800000"/>
            <a:headEnd/>
            <a:tailEnd/>
          </a:ln>
        </p:spPr>
      </p:pic>
      <p:pic>
        <p:nvPicPr>
          <p:cNvPr id="21507" name="Picture 2"/>
          <p:cNvPicPr>
            <a:picLocks noChangeAspect="1" noChangeArrowheads="1"/>
          </p:cNvPicPr>
          <p:nvPr/>
        </p:nvPicPr>
        <p:blipFill>
          <a:blip r:embed="rId2" cstate="print"/>
          <a:srcRect r="623"/>
          <a:stretch>
            <a:fillRect/>
          </a:stretch>
        </p:blipFill>
        <p:spPr bwMode="auto">
          <a:xfrm>
            <a:off x="94615" y="3819208"/>
            <a:ext cx="8880475" cy="2459037"/>
          </a:xfrm>
          <a:prstGeom prst="rect">
            <a:avLst/>
          </a:prstGeom>
          <a:noFill/>
          <a:ln w="9525">
            <a:noFill/>
            <a:miter lim="800000"/>
            <a:headEnd/>
            <a:tailEnd/>
          </a:ln>
        </p:spPr>
      </p:pic>
      <p:pic>
        <p:nvPicPr>
          <p:cNvPr id="21508" name="Picture 3"/>
          <p:cNvPicPr>
            <a:picLocks noChangeAspect="1" noChangeArrowheads="1"/>
          </p:cNvPicPr>
          <p:nvPr/>
        </p:nvPicPr>
        <p:blipFill>
          <a:blip r:embed="rId3" cstate="print"/>
          <a:srcRect l="24683" t="4228" r="30026" b="26663"/>
          <a:stretch>
            <a:fillRect/>
          </a:stretch>
        </p:blipFill>
        <p:spPr bwMode="auto">
          <a:xfrm>
            <a:off x="6342380" y="2487613"/>
            <a:ext cx="2590800" cy="1246187"/>
          </a:xfrm>
          <a:prstGeom prst="rect">
            <a:avLst/>
          </a:prstGeom>
          <a:noFill/>
          <a:ln w="9525">
            <a:noFill/>
            <a:miter lim="800000"/>
            <a:headEnd/>
            <a:tailEnd/>
          </a:ln>
        </p:spPr>
      </p:pic>
      <p:pic>
        <p:nvPicPr>
          <p:cNvPr id="21509" name="Picture 6"/>
          <p:cNvPicPr>
            <a:picLocks noChangeAspect="1" noChangeArrowheads="1"/>
          </p:cNvPicPr>
          <p:nvPr/>
        </p:nvPicPr>
        <p:blipFill>
          <a:blip r:embed="rId4" cstate="print"/>
          <a:srcRect l="1247" t="8546" r="1265" b="65323"/>
          <a:stretch>
            <a:fillRect/>
          </a:stretch>
        </p:blipFill>
        <p:spPr bwMode="auto">
          <a:xfrm>
            <a:off x="190500" y="882650"/>
            <a:ext cx="8763000" cy="1536700"/>
          </a:xfrm>
          <a:prstGeom prst="rect">
            <a:avLst/>
          </a:prstGeom>
          <a:noFill/>
          <a:ln w="9525">
            <a:noFill/>
            <a:miter lim="800000"/>
            <a:headEnd/>
            <a:tailEnd/>
          </a:ln>
        </p:spPr>
      </p:pic>
      <p:sp>
        <p:nvSpPr>
          <p:cNvPr id="21510" name="Rectangle 9"/>
          <p:cNvSpPr>
            <a:spLocks noChangeArrowheads="1"/>
          </p:cNvSpPr>
          <p:nvPr/>
        </p:nvSpPr>
        <p:spPr bwMode="auto">
          <a:xfrm>
            <a:off x="0" y="266065"/>
            <a:ext cx="9144000" cy="583565"/>
          </a:xfrm>
          <a:prstGeom prst="rect">
            <a:avLst/>
          </a:prstGeom>
          <a:noFill/>
          <a:ln w="9525">
            <a:noFill/>
            <a:miter lim="800000"/>
          </a:ln>
        </p:spPr>
        <p:txBody>
          <a:bodyPr wrap="square">
            <a:spAutoFit/>
          </a:bodyPr>
          <a:lstStyle/>
          <a:p>
            <a:pPr algn="ctr" eaLnBrk="1" hangingPunct="1">
              <a:tabLst>
                <a:tab pos="171450" algn="l"/>
              </a:tabLst>
            </a:pPr>
            <a:r>
              <a:rPr lang="en-US" sz="3200" i="0">
                <a:solidFill>
                  <a:srgbClr val="B22028"/>
                </a:solidFill>
                <a:latin typeface="Times New Roman" panose="02020603050405020304" pitchFamily="18" charset="0"/>
                <a:ea typeface="Times New Roman" panose="02020603050405020304" pitchFamily="18" charset="0"/>
                <a:cs typeface="Times New Roman" panose="02020603050405020304" pitchFamily="18" charset="0"/>
              </a:rPr>
              <a:t>COMPLETE SYSTEM</a:t>
            </a:r>
            <a:endParaRPr lang="en-US" sz="3200" i="0">
              <a:solidFill>
                <a:srgbClr val="B22028"/>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itle 12"/>
          <p:cNvSpPr txBox="1"/>
          <p:nvPr/>
        </p:nvSpPr>
        <p:spPr bwMode="auto">
          <a:xfrm>
            <a:off x="190500" y="2419350"/>
            <a:ext cx="4572000" cy="304800"/>
          </a:xfrm>
          <a:prstGeom prst="rect">
            <a:avLst/>
          </a:prstGeom>
          <a:solidFill>
            <a:srgbClr val="FFFFFF"/>
          </a:solidFill>
          <a:ln w="9525">
            <a:noFill/>
            <a:miter lim="800000"/>
          </a:ln>
        </p:spPr>
        <p:txBody>
          <a:bodyPr anchor="ctr"/>
          <a:lstStyle/>
          <a:p>
            <a:pPr algn="ctr">
              <a:defRPr/>
            </a:pPr>
            <a:r>
              <a:rPr lang="en-US" sz="1600" b="1" i="0" dirty="0">
                <a:solidFill>
                  <a:srgbClr val="245D28"/>
                </a:solidFill>
                <a:latin typeface="Calibri" panose="020F0502020204030204" pitchFamily="34" charset="0"/>
                <a:cs typeface="Calibri" panose="020F0502020204030204" pitchFamily="34" charset="0"/>
              </a:rPr>
              <a:t>Sacrificial Conveyor</a:t>
            </a:r>
            <a:endParaRPr lang="en-US" sz="1600" b="1" i="0" dirty="0">
              <a:solidFill>
                <a:srgbClr val="245D28"/>
              </a:solidFill>
              <a:latin typeface="Calibri" panose="020F0502020204030204" pitchFamily="34" charset="0"/>
              <a:ea typeface="+mj-ea"/>
              <a:cs typeface="Calibri" panose="020F0502020204030204" pitchFamily="34" charset="0"/>
            </a:endParaRPr>
          </a:p>
        </p:txBody>
      </p:sp>
      <p:sp>
        <p:nvSpPr>
          <p:cNvPr id="12" name="Title 12"/>
          <p:cNvSpPr txBox="1"/>
          <p:nvPr/>
        </p:nvSpPr>
        <p:spPr bwMode="auto">
          <a:xfrm>
            <a:off x="5427345" y="2677160"/>
            <a:ext cx="2339340" cy="29718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nchor="ctr"/>
          <a:lstStyle/>
          <a:p>
            <a:pPr algn="ctr">
              <a:defRPr/>
            </a:pPr>
            <a:r>
              <a:rPr lang="en-US" sz="1600" b="1" i="0" dirty="0">
                <a:solidFill>
                  <a:srgbClr val="245D28"/>
                </a:solidFill>
                <a:latin typeface="Calibri" panose="020F0502020204030204" pitchFamily="34" charset="0"/>
                <a:cs typeface="Calibri" panose="020F0502020204030204" pitchFamily="34" charset="0"/>
              </a:rPr>
              <a:t>High Angle Stacker</a:t>
            </a:r>
            <a:endParaRPr lang="en-US" sz="1600" b="1" i="0" dirty="0">
              <a:solidFill>
                <a:srgbClr val="245D28"/>
              </a:solidFill>
              <a:latin typeface="Calibri" panose="020F0502020204030204" pitchFamily="34" charset="0"/>
              <a:ea typeface="+mj-ea"/>
              <a:cs typeface="Calibri" panose="020F0502020204030204" pitchFamily="34" charset="0"/>
            </a:endParaRPr>
          </a:p>
        </p:txBody>
      </p:sp>
      <p:sp>
        <p:nvSpPr>
          <p:cNvPr id="13" name="Title 12"/>
          <p:cNvSpPr txBox="1"/>
          <p:nvPr/>
        </p:nvSpPr>
        <p:spPr bwMode="auto">
          <a:xfrm>
            <a:off x="94615" y="6278880"/>
            <a:ext cx="8880475" cy="381000"/>
          </a:xfrm>
          <a:prstGeom prst="rect">
            <a:avLst/>
          </a:prstGeom>
          <a:solidFill>
            <a:schemeClr val="bg1"/>
          </a:solidFill>
          <a:ln w="9525">
            <a:noFill/>
            <a:miter lim="800000"/>
          </a:ln>
        </p:spPr>
        <p:txBody>
          <a:bodyPr anchor="ctr"/>
          <a:lstStyle/>
          <a:p>
            <a:pPr algn="ctr">
              <a:defRPr/>
            </a:pPr>
            <a:r>
              <a:rPr lang="en-US" sz="1600" b="1" i="0" dirty="0">
                <a:solidFill>
                  <a:srgbClr val="245D28"/>
                </a:solidFill>
                <a:latin typeface="Calibri" panose="020F0502020204030204" pitchFamily="34" charset="0"/>
                <a:cs typeface="Calibri" panose="020F0502020204030204" pitchFamily="34" charset="0"/>
              </a:rPr>
              <a:t>Main High Angle Conveyor</a:t>
            </a:r>
            <a:endParaRPr lang="en-US" sz="1600" b="1" i="0" dirty="0">
              <a:solidFill>
                <a:srgbClr val="245D28"/>
              </a:solidFill>
              <a:latin typeface="Calibri" panose="020F0502020204030204" pitchFamily="34" charset="0"/>
              <a:ea typeface="+mj-ea"/>
              <a:cs typeface="Calibri" panose="020F0502020204030204" pitchFamily="34" charset="0"/>
            </a:endParaRPr>
          </a:p>
        </p:txBody>
      </p:sp>
      <p:sp>
        <p:nvSpPr>
          <p:cNvPr id="14" name="Oval 13"/>
          <p:cNvSpPr/>
          <p:nvPr/>
        </p:nvSpPr>
        <p:spPr>
          <a:xfrm rot="2211081">
            <a:off x="469900" y="1767840"/>
            <a:ext cx="304800" cy="1524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Arrow Connector 15"/>
          <p:cNvCxnSpPr>
            <a:stCxn id="14" idx="6"/>
          </p:cNvCxnSpPr>
          <p:nvPr/>
        </p:nvCxnSpPr>
        <p:spPr>
          <a:xfrm>
            <a:off x="744220" y="1935480"/>
            <a:ext cx="436880" cy="1135380"/>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rot="5400000">
            <a:off x="5135563" y="1195705"/>
            <a:ext cx="304800" cy="1524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8" name="Straight Arrow Connector 17"/>
          <p:cNvCxnSpPr>
            <a:stCxn id="17" idx="6"/>
          </p:cNvCxnSpPr>
          <p:nvPr/>
        </p:nvCxnSpPr>
        <p:spPr>
          <a:xfrm>
            <a:off x="5287963" y="1424305"/>
            <a:ext cx="274637" cy="2682875"/>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5400000">
            <a:off x="8295640" y="1377315"/>
            <a:ext cx="304800" cy="1524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Arrow Connector 22"/>
          <p:cNvCxnSpPr>
            <a:stCxn id="22" idx="6"/>
          </p:cNvCxnSpPr>
          <p:nvPr/>
        </p:nvCxnSpPr>
        <p:spPr>
          <a:xfrm flipH="1">
            <a:off x="8219440" y="1605915"/>
            <a:ext cx="228600" cy="1066800"/>
          </a:xfrm>
          <a:prstGeom prst="straightConnector1">
            <a:avLst/>
          </a:prstGeom>
          <a:ln w="2540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20201208_163954"/>
          <p:cNvPicPr>
            <a:picLocks noChangeAspect="1"/>
          </p:cNvPicPr>
          <p:nvPr>
            <p:ph idx="1"/>
          </p:nvPr>
        </p:nvPicPr>
        <p:blipFill>
          <a:blip r:embed="rId1"/>
          <a:stretch>
            <a:fillRect/>
          </a:stretch>
        </p:blipFill>
        <p:spPr>
          <a:xfrm>
            <a:off x="-635" y="0"/>
            <a:ext cx="9144635" cy="5144135"/>
          </a:xfrm>
          <a:prstGeom prst="rect">
            <a:avLst/>
          </a:prstGeom>
        </p:spPr>
      </p:pic>
      <p:sp>
        <p:nvSpPr>
          <p:cNvPr id="6" name="Text Box 5"/>
          <p:cNvSpPr txBox="1"/>
          <p:nvPr/>
        </p:nvSpPr>
        <p:spPr>
          <a:xfrm>
            <a:off x="-16510" y="5128260"/>
            <a:ext cx="9175115" cy="1014730"/>
          </a:xfrm>
          <a:prstGeom prst="rect">
            <a:avLst/>
          </a:prstGeom>
          <a:noFill/>
        </p:spPr>
        <p:txBody>
          <a:bodyPr wrap="square" rtlCol="0">
            <a:spAutoFit/>
          </a:bodyPr>
          <a:p>
            <a:pPr algn="ctr"/>
            <a:r>
              <a:rPr lang="en-US" sz="3200" i="0">
                <a:solidFill>
                  <a:srgbClr val="B22028"/>
                </a:solidFill>
                <a:latin typeface="Times New Roman" panose="02020603050405020304" pitchFamily="18" charset="0"/>
                <a:cs typeface="Times New Roman" panose="02020603050405020304" pitchFamily="18" charset="0"/>
              </a:rPr>
              <a:t>THANK YOU!</a:t>
            </a:r>
            <a:endParaRPr lang="en-US" sz="3200" i="0">
              <a:solidFill>
                <a:srgbClr val="B22028"/>
              </a:solidFill>
              <a:latin typeface="Times New Roman" panose="02020603050405020304" pitchFamily="18" charset="0"/>
              <a:cs typeface="Times New Roman" panose="02020603050405020304" pitchFamily="18" charset="0"/>
            </a:endParaRPr>
          </a:p>
          <a:p>
            <a:pPr algn="ctr"/>
            <a:r>
              <a:rPr lang="en-US" sz="2800" i="0">
                <a:solidFill>
                  <a:srgbClr val="245D28"/>
                </a:solidFill>
                <a:latin typeface="Calibri" panose="020F0502020204030204" pitchFamily="34" charset="0"/>
                <a:cs typeface="Calibri" panose="020F0502020204030204" pitchFamily="34" charset="0"/>
              </a:rPr>
              <a:t>ANY QUESTIONS?</a:t>
            </a:r>
            <a:endParaRPr lang="en-US" sz="2800" i="0">
              <a:solidFill>
                <a:srgbClr val="245D28"/>
              </a:solidFill>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5475605" y="1793875"/>
            <a:ext cx="3239770" cy="1095375"/>
          </a:xfrm>
          <a:prstGeom prst="rect">
            <a:avLst/>
          </a:prstGeom>
          <a:noFill/>
          <a:ln w="9525">
            <a:noFill/>
            <a:miter lim="800000"/>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0" i="0" strike="noStrike" kern="1200" cap="none" spc="0" normalizeH="0" baseline="0" noProof="0" dirty="0" smtClean="0">
                <a:ln>
                  <a:noFill/>
                </a:ln>
                <a:solidFill>
                  <a:srgbClr val="B22028"/>
                </a:solidFill>
                <a:effectLst/>
                <a:uLnTx/>
                <a:uFillTx/>
                <a:latin typeface="Times New Roman" panose="02020603050405020304" pitchFamily="18" charset="0"/>
                <a:ea typeface="+mj-ea"/>
                <a:cs typeface="Times New Roman" panose="02020603050405020304" pitchFamily="18" charset="0"/>
              </a:rPr>
              <a:t>OUR RANGE </a:t>
            </a:r>
            <a:endParaRPr kumimoji="0" lang="en-US" sz="3200" b="0" i="0" strike="noStrike" kern="1200" cap="none" spc="0" normalizeH="0" baseline="0" noProof="0" dirty="0" smtClean="0">
              <a:ln>
                <a:noFill/>
              </a:ln>
              <a:solidFill>
                <a:srgbClr val="B22028"/>
              </a:solidFill>
              <a:effectLst/>
              <a:uLnTx/>
              <a:uFillTx/>
              <a:latin typeface="Times New Roman" panose="02020603050405020304" pitchFamily="18" charset="0"/>
              <a:ea typeface="+mj-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3200" b="0" i="0" strike="noStrike" kern="1200" cap="none" spc="0" normalizeH="0" baseline="0" noProof="0" dirty="0" smtClean="0">
                <a:ln>
                  <a:noFill/>
                </a:ln>
                <a:solidFill>
                  <a:srgbClr val="B22028"/>
                </a:solidFill>
                <a:effectLst/>
                <a:uLnTx/>
                <a:uFillTx/>
                <a:latin typeface="Times New Roman" panose="02020603050405020304" pitchFamily="18" charset="0"/>
                <a:ea typeface="+mj-ea"/>
                <a:cs typeface="Times New Roman" panose="02020603050405020304" pitchFamily="18" charset="0"/>
              </a:rPr>
              <a:t>OF SERVICES</a:t>
            </a:r>
            <a:endParaRPr kumimoji="0" lang="en-US" sz="3200" b="0" i="0" strike="noStrike" kern="1200" cap="none" spc="0" normalizeH="0" baseline="0" noProof="0" dirty="0" smtClean="0">
              <a:ln>
                <a:noFill/>
              </a:ln>
              <a:solidFill>
                <a:srgbClr val="B22028"/>
              </a:solidFill>
              <a:effectLst/>
              <a:uLnTx/>
              <a:uFillTx/>
              <a:latin typeface="Times New Roman" panose="02020603050405020304" pitchFamily="18" charset="0"/>
              <a:ea typeface="+mj-ea"/>
              <a:cs typeface="Times New Roman" panose="02020603050405020304" pitchFamily="18" charset="0"/>
            </a:endParaRPr>
          </a:p>
        </p:txBody>
      </p:sp>
      <p:sp>
        <p:nvSpPr>
          <p:cNvPr id="12" name="Rectangle 4"/>
          <p:cNvSpPr txBox="1">
            <a:spLocks noChangeArrowheads="1"/>
          </p:cNvSpPr>
          <p:nvPr/>
        </p:nvSpPr>
        <p:spPr bwMode="auto">
          <a:xfrm>
            <a:off x="5475605" y="3241040"/>
            <a:ext cx="3275965" cy="1553210"/>
          </a:xfrm>
          <a:prstGeom prst="rect">
            <a:avLst/>
          </a:prstGeom>
          <a:noFill/>
          <a:ln w="9525">
            <a:noFill/>
            <a:miter lim="800000"/>
          </a:ln>
        </p:spPr>
        <p:txBody>
          <a:bodyPr vert="horz" wrap="square" lIns="91440" tIns="45720" rIns="91440" bIns="45720" numCol="1" anchor="t" anchorCtr="0" compatLnSpc="1"/>
          <a:lstStyle/>
          <a:p>
            <a:pPr marL="285750" marR="0" lvl="0" indent="-285750" defTabSz="914400" latinLnBrk="0">
              <a:lnSpc>
                <a:spcPct val="100000"/>
              </a:lnSpc>
              <a:spcAft>
                <a:spcPts val="0"/>
              </a:spcAft>
              <a:buClr>
                <a:srgbClr val="245D38"/>
              </a:buClr>
              <a:buSzPct val="100000"/>
              <a:buFont typeface="Arial" panose="020B0604020202020204" pitchFamily="34" charset="0"/>
              <a:buChar char="•"/>
              <a:defRPr/>
            </a:pPr>
            <a:r>
              <a:rPr lang="en-US" sz="1600" i="0" dirty="0" smtClean="0">
                <a:solidFill>
                  <a:srgbClr val="245D38"/>
                </a:solidFill>
                <a:latin typeface="Calibri" panose="020F0502020204030204" pitchFamily="34" charset="0"/>
                <a:cs typeface="Calibri" panose="020F0502020204030204" pitchFamily="34" charset="0"/>
              </a:rPr>
              <a:t>Technical and economic studies and evaluations</a:t>
            </a:r>
            <a:endParaRPr lang="en-US" sz="1600" i="0" dirty="0" smtClean="0">
              <a:solidFill>
                <a:srgbClr val="245D38"/>
              </a:solidFill>
              <a:latin typeface="Calibri" panose="020F0502020204030204" pitchFamily="34" charset="0"/>
              <a:cs typeface="Calibri" panose="020F0502020204030204" pitchFamily="34" charset="0"/>
            </a:endParaRPr>
          </a:p>
          <a:p>
            <a:pPr marL="285750" marR="0" lvl="0" indent="-285750" defTabSz="914400" latinLnBrk="0">
              <a:lnSpc>
                <a:spcPct val="100000"/>
              </a:lnSpc>
              <a:spcAft>
                <a:spcPts val="0"/>
              </a:spcAft>
              <a:buClr>
                <a:srgbClr val="245D38"/>
              </a:buClr>
              <a:buSzPct val="100000"/>
              <a:buFont typeface="Arial" panose="020B0604020202020204" pitchFamily="34" charset="0"/>
              <a:buChar char="•"/>
              <a:defRPr/>
            </a:pPr>
            <a:r>
              <a:rPr lang="en-US" sz="1600" i="0" dirty="0" smtClean="0">
                <a:solidFill>
                  <a:srgbClr val="245D38"/>
                </a:solidFill>
                <a:latin typeface="Calibri" panose="020F0502020204030204" pitchFamily="34" charset="0"/>
                <a:cs typeface="Calibri" panose="020F0502020204030204" pitchFamily="34" charset="0"/>
              </a:rPr>
              <a:t>New Systems</a:t>
            </a:r>
            <a:endParaRPr lang="en-US" sz="1600" i="0" dirty="0" smtClean="0">
              <a:solidFill>
                <a:srgbClr val="245D38"/>
              </a:solidFill>
              <a:latin typeface="Calibri" panose="020F0502020204030204" pitchFamily="34" charset="0"/>
              <a:cs typeface="Calibri" panose="020F0502020204030204" pitchFamily="34" charset="0"/>
            </a:endParaRPr>
          </a:p>
          <a:p>
            <a:pPr marL="285750" marR="0" lvl="0" indent="-285750" defTabSz="914400" latinLnBrk="0">
              <a:lnSpc>
                <a:spcPct val="100000"/>
              </a:lnSpc>
              <a:spcAft>
                <a:spcPts val="0"/>
              </a:spcAft>
              <a:buClr>
                <a:srgbClr val="245D38"/>
              </a:buClr>
              <a:buSzPct val="100000"/>
              <a:buFont typeface="Arial" panose="020B0604020202020204" pitchFamily="34" charset="0"/>
              <a:buChar char="•"/>
              <a:defRPr/>
            </a:pPr>
            <a:r>
              <a:rPr lang="en-US" sz="1600" i="0" dirty="0" smtClean="0">
                <a:solidFill>
                  <a:srgbClr val="245D38"/>
                </a:solidFill>
                <a:latin typeface="Calibri" panose="020F0502020204030204" pitchFamily="34" charset="0"/>
                <a:cs typeface="Calibri" panose="020F0502020204030204" pitchFamily="34" charset="0"/>
              </a:rPr>
              <a:t>Upgrade of existing systems</a:t>
            </a:r>
            <a:endParaRPr lang="en-US" sz="1600" i="0" dirty="0" smtClean="0">
              <a:solidFill>
                <a:srgbClr val="245D38"/>
              </a:solidFill>
              <a:latin typeface="Calibri" panose="020F0502020204030204" pitchFamily="34" charset="0"/>
              <a:cs typeface="Calibri" panose="020F0502020204030204" pitchFamily="34" charset="0"/>
            </a:endParaRPr>
          </a:p>
          <a:p>
            <a:pPr marL="285750" marR="0" lvl="0" indent="-285750" defTabSz="914400" latinLnBrk="0">
              <a:lnSpc>
                <a:spcPct val="100000"/>
              </a:lnSpc>
              <a:spcAft>
                <a:spcPts val="0"/>
              </a:spcAft>
              <a:buClr>
                <a:srgbClr val="245D38"/>
              </a:buClr>
              <a:buSzPct val="100000"/>
              <a:buFont typeface="Arial" panose="020B0604020202020204" pitchFamily="34" charset="0"/>
              <a:buChar char="•"/>
              <a:defRPr/>
            </a:pPr>
            <a:r>
              <a:rPr lang="en-US" sz="1600" i="0" dirty="0" smtClean="0">
                <a:solidFill>
                  <a:srgbClr val="245D38"/>
                </a:solidFill>
                <a:latin typeface="Calibri" panose="020F0502020204030204" pitchFamily="34" charset="0"/>
                <a:cs typeface="Calibri" panose="020F0502020204030204" pitchFamily="34" charset="0"/>
              </a:rPr>
              <a:t>Plant modifications and field advisory assistance</a:t>
            </a:r>
            <a:endParaRPr lang="en-US" sz="1600" i="0" dirty="0" smtClean="0">
              <a:solidFill>
                <a:srgbClr val="245D38"/>
              </a:solidFill>
              <a:latin typeface="Calibri" panose="020F0502020204030204" pitchFamily="34" charset="0"/>
              <a:cs typeface="Calibri" panose="020F0502020204030204" pitchFamily="34" charset="0"/>
            </a:endParaRPr>
          </a:p>
        </p:txBody>
      </p:sp>
      <p:cxnSp>
        <p:nvCxnSpPr>
          <p:cNvPr id="5" name="Straight Connector 4"/>
          <p:cNvCxnSpPr/>
          <p:nvPr/>
        </p:nvCxnSpPr>
        <p:spPr>
          <a:xfrm>
            <a:off x="5475605" y="3110865"/>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pic>
        <p:nvPicPr>
          <p:cNvPr id="2" name="Picture 1" descr="20201015_120943"/>
          <p:cNvPicPr>
            <a:picLocks noChangeAspect="1"/>
          </p:cNvPicPr>
          <p:nvPr/>
        </p:nvPicPr>
        <p:blipFill>
          <a:blip r:embed="rId1"/>
          <a:stretch>
            <a:fillRect/>
          </a:stretch>
        </p:blipFill>
        <p:spPr>
          <a:xfrm>
            <a:off x="0" y="0"/>
            <a:ext cx="5142865" cy="6858000"/>
          </a:xfrm>
          <a:prstGeom prst="rect">
            <a:avLst/>
          </a:prstGeom>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p:nvPr/>
        </p:nvSpPr>
        <p:spPr>
          <a:xfrm>
            <a:off x="4872990" y="1219200"/>
            <a:ext cx="3885565" cy="2061210"/>
          </a:xfrm>
          <a:prstGeom prst="rect">
            <a:avLst/>
          </a:prstGeom>
          <a:noFill/>
          <a:ln w="9525">
            <a:noFill/>
          </a:ln>
        </p:spPr>
        <p:txBody>
          <a:bodyPr wrap="square" anchor="t" anchorCtr="0">
            <a:spAutoFit/>
          </a:bodyPr>
          <a:p>
            <a:r>
              <a:rPr lang="en-US" altLang="zh-CN" sz="3200" i="0" dirty="0">
                <a:solidFill>
                  <a:srgbClr val="B22028"/>
                </a:solidFill>
                <a:latin typeface="Times New Roman" panose="02020603050405020304" pitchFamily="18" charset="0"/>
              </a:rPr>
              <a:t>A MOST ADVANCED </a:t>
            </a:r>
            <a:endParaRPr lang="en-US" altLang="zh-CN" sz="3200" i="0" dirty="0">
              <a:solidFill>
                <a:srgbClr val="B22028"/>
              </a:solidFill>
              <a:latin typeface="Times New Roman" panose="02020603050405020304" pitchFamily="18" charset="0"/>
            </a:endParaRPr>
          </a:p>
          <a:p>
            <a:r>
              <a:rPr lang="en-US" altLang="zh-CN" sz="3200" i="0" dirty="0">
                <a:solidFill>
                  <a:srgbClr val="B22028"/>
                </a:solidFill>
                <a:latin typeface="Times New Roman" panose="02020603050405020304" pitchFamily="18" charset="0"/>
              </a:rPr>
              <a:t>OVERLAND CONVEYOR</a:t>
            </a:r>
            <a:endParaRPr lang="en-US" altLang="zh-CN" sz="3200" dirty="0">
              <a:solidFill>
                <a:schemeClr val="accent1"/>
              </a:solidFill>
              <a:latin typeface="Times New Roman" panose="02020603050405020304" pitchFamily="18" charset="0"/>
              <a:ea typeface="Montserrat Semi" charset="0"/>
            </a:endParaRPr>
          </a:p>
        </p:txBody>
      </p:sp>
      <p:cxnSp>
        <p:nvCxnSpPr>
          <p:cNvPr id="2" name="Straight Connector 1"/>
          <p:cNvCxnSpPr/>
          <p:nvPr/>
        </p:nvCxnSpPr>
        <p:spPr>
          <a:xfrm>
            <a:off x="4872990" y="3558540"/>
            <a:ext cx="3276600" cy="0"/>
          </a:xfrm>
          <a:prstGeom prst="line">
            <a:avLst/>
          </a:prstGeom>
          <a:ln>
            <a:solidFill>
              <a:srgbClr val="901200"/>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nvSpPr>
        <p:spPr>
          <a:xfrm>
            <a:off x="4872990" y="3738245"/>
            <a:ext cx="2214245" cy="583565"/>
          </a:xfrm>
          <a:prstGeom prst="rect">
            <a:avLst/>
          </a:prstGeom>
          <a:noFill/>
          <a:ln w="9525">
            <a:noFill/>
          </a:ln>
        </p:spPr>
        <p:txBody>
          <a:bodyPr wrap="none" anchor="t" anchorCtr="0">
            <a:spAutoFit/>
          </a:bodyPr>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Quarry to Cement Plants</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a:p>
            <a:pPr marL="0" indent="0">
              <a:buFont typeface="Arial" panose="020B0604020202020204" pitchFamily="34" charset="0"/>
              <a:buNone/>
            </a:pPr>
            <a:r>
              <a:rPr lang="en-US" altLang="zh-CN" sz="1600" i="0" dirty="0">
                <a:solidFill>
                  <a:srgbClr val="245D38"/>
                </a:solidFill>
                <a:latin typeface="Calibri" panose="020F0502020204030204" pitchFamily="34" charset="0"/>
                <a:ea typeface="Montserrat Semi" charset="0"/>
                <a:cs typeface="Calibri" panose="020F0502020204030204" pitchFamily="34" charset="0"/>
              </a:rPr>
              <a:t>Pennsylvania, USA</a:t>
            </a:r>
            <a:endParaRPr lang="en-US" altLang="zh-CN" sz="1600" i="0" dirty="0">
              <a:solidFill>
                <a:srgbClr val="245D38"/>
              </a:solidFill>
              <a:latin typeface="Calibri" panose="020F0502020204030204" pitchFamily="34" charset="0"/>
              <a:ea typeface="Montserrat Semi" charset="0"/>
              <a:cs typeface="Calibri" panose="020F0502020204030204" pitchFamily="34" charset="0"/>
            </a:endParaRPr>
          </a:p>
        </p:txBody>
      </p:sp>
      <p:pic>
        <p:nvPicPr>
          <p:cNvPr id="7" name="Picture 6" descr="Picture1"/>
          <p:cNvPicPr>
            <a:picLocks noChangeAspect="1"/>
          </p:cNvPicPr>
          <p:nvPr/>
        </p:nvPicPr>
        <p:blipFill>
          <a:blip r:embed="rId1"/>
          <a:srcRect l="14464" r="6027"/>
          <a:stretch>
            <a:fillRect/>
          </a:stretch>
        </p:blipFill>
        <p:spPr>
          <a:xfrm>
            <a:off x="-9525" y="0"/>
            <a:ext cx="4398010" cy="6858000"/>
          </a:xfrm>
          <a:prstGeom prst="rect">
            <a:avLst/>
          </a:prstGeom>
        </p:spPr>
      </p:pic>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ssroc"/>
          <p:cNvPicPr>
            <a:picLocks noChangeAspect="1" noChangeArrowheads="1"/>
          </p:cNvPicPr>
          <p:nvPr/>
        </p:nvPicPr>
        <p:blipFill>
          <a:blip r:embed="rId1" cstate="print"/>
          <a:srcRect/>
          <a:stretch>
            <a:fillRect/>
          </a:stretch>
        </p:blipFill>
        <p:spPr bwMode="auto">
          <a:xfrm>
            <a:off x="0" y="0"/>
            <a:ext cx="9144000" cy="3989388"/>
          </a:xfrm>
          <a:prstGeom prst="rect">
            <a:avLst/>
          </a:prstGeom>
          <a:noFill/>
          <a:ln w="9525">
            <a:noFill/>
            <a:miter lim="800000"/>
            <a:headEnd/>
            <a:tailEnd/>
          </a:ln>
        </p:spPr>
      </p:pic>
      <p:sp>
        <p:nvSpPr>
          <p:cNvPr id="305158" name="Rectangle 6"/>
          <p:cNvSpPr>
            <a:spLocks noChangeArrowheads="1"/>
          </p:cNvSpPr>
          <p:nvPr/>
        </p:nvSpPr>
        <p:spPr bwMode="auto">
          <a:xfrm>
            <a:off x="0" y="4316095"/>
            <a:ext cx="9144000" cy="2461260"/>
          </a:xfrm>
          <a:prstGeom prst="rect">
            <a:avLst/>
          </a:prstGeom>
          <a:noFill/>
          <a:ln w="12700">
            <a:noFill/>
            <a:miter lim="800000"/>
            <a:headEnd type="none" w="sm" len="sm"/>
            <a:tailEnd type="none" w="sm" len="sm"/>
          </a:ln>
          <a:effectLst/>
        </p:spPr>
        <p:txBody>
          <a:bodyPr anchor="ctr">
            <a:spAutoFit/>
          </a:bodyPr>
          <a:lstStyle/>
          <a:p>
            <a:pPr>
              <a:tabLst>
                <a:tab pos="457200" algn="l"/>
              </a:tabLst>
              <a:defRPr/>
            </a:pPr>
            <a:r>
              <a:rPr lang="en-US" sz="1400" b="1" i="0" dirty="0" smtClean="0">
                <a:latin typeface="Calibri" panose="020F0502020204030204" pitchFamily="34" charset="0"/>
                <a:cs typeface="Calibri" panose="020F0502020204030204" pitchFamily="34" charset="0"/>
              </a:rPr>
              <a:t>2.8 </a:t>
            </a:r>
            <a:r>
              <a:rPr lang="en-US" sz="1400" b="1" i="0" dirty="0">
                <a:latin typeface="Calibri" panose="020F0502020204030204" pitchFamily="34" charset="0"/>
                <a:cs typeface="Calibri" panose="020F0502020204030204" pitchFamily="34" charset="0"/>
              </a:rPr>
              <a:t>kilometer</a:t>
            </a:r>
            <a:r>
              <a:rPr lang="en-US" sz="1400" i="0" dirty="0">
                <a:latin typeface="Calibri" panose="020F0502020204030204" pitchFamily="34" charset="0"/>
                <a:cs typeface="Calibri" panose="020F0502020204030204" pitchFamily="34" charset="0"/>
              </a:rPr>
              <a:t> overland conveyor for an Eastern USA Cement Company</a:t>
            </a:r>
            <a:endParaRPr lang="en-US" sz="1400" i="0" dirty="0">
              <a:latin typeface="Calibri" panose="020F0502020204030204" pitchFamily="34" charset="0"/>
              <a:cs typeface="Calibri" panose="020F0502020204030204" pitchFamily="34" charset="0"/>
            </a:endParaRPr>
          </a:p>
          <a:p>
            <a:pPr>
              <a:tabLst>
                <a:tab pos="457200" algn="l"/>
              </a:tabLst>
              <a:defRPr/>
            </a:pPr>
            <a:r>
              <a:rPr lang="en-US" sz="1400" b="1" i="0" dirty="0">
                <a:latin typeface="Calibri" panose="020F0502020204030204" pitchFamily="34" charset="0"/>
                <a:cs typeface="Calibri" panose="020F0502020204030204" pitchFamily="34" charset="0"/>
              </a:rPr>
              <a:t>May be the world’s most advanced</a:t>
            </a:r>
            <a:r>
              <a:rPr lang="en-US" sz="1400" i="0" dirty="0">
                <a:latin typeface="Calibri" panose="020F0502020204030204" pitchFamily="34" charset="0"/>
                <a:cs typeface="Calibri" panose="020F0502020204030204" pitchFamily="34" charset="0"/>
              </a:rPr>
              <a:t> single flight conveyor system by virtue of the number of simultaneous advanced features, including:</a:t>
            </a:r>
            <a:endParaRPr lang="en-US" sz="1400" i="0" dirty="0">
              <a:latin typeface="Calibri" panose="020F0502020204030204" pitchFamily="34" charset="0"/>
              <a:cs typeface="Calibri" panose="020F0502020204030204" pitchFamily="34" charset="0"/>
            </a:endParaRPr>
          </a:p>
          <a:p>
            <a:pPr>
              <a:tabLst>
                <a:tab pos="457200" algn="l"/>
              </a:tabLst>
              <a:defRPr/>
            </a:pP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Two way conveying</a:t>
            </a:r>
            <a:r>
              <a:rPr lang="en-US" sz="1400" i="0" dirty="0">
                <a:latin typeface="Calibri" panose="020F0502020204030204" pitchFamily="34" charset="0"/>
                <a:cs typeface="Calibri" panose="020F0502020204030204" pitchFamily="34" charset="0"/>
              </a:rPr>
              <a:t>, carrying crushed limestone, on the upper belt strand, and clinker on the return belt strand</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Horizontally and vertically curving</a:t>
            </a:r>
            <a:r>
              <a:rPr lang="en-US" sz="1400" i="0" dirty="0">
                <a:latin typeface="Calibri" panose="020F0502020204030204" pitchFamily="34" charset="0"/>
                <a:cs typeface="Calibri" panose="020F0502020204030204" pitchFamily="34" charset="0"/>
              </a:rPr>
              <a:t> path featuring 9 horizontal curves, each with compound vertical curves</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Belt turnovers</a:t>
            </a:r>
            <a:r>
              <a:rPr lang="en-US" sz="1400" i="0" dirty="0">
                <a:latin typeface="Calibri" panose="020F0502020204030204" pitchFamily="34" charset="0"/>
                <a:cs typeface="Calibri" panose="020F0502020204030204" pitchFamily="34" charset="0"/>
              </a:rPr>
              <a:t>, to utilize the thicker belt cover at the carrying side in either travel direction</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Complete speed control</a:t>
            </a:r>
            <a:r>
              <a:rPr lang="en-US" sz="1400" i="0" dirty="0">
                <a:latin typeface="Calibri" panose="020F0502020204030204" pitchFamily="34" charset="0"/>
                <a:cs typeface="Calibri" panose="020F0502020204030204" pitchFamily="34" charset="0"/>
              </a:rPr>
              <a:t> with AC motors by variable frequency drives</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Tripper type “Smart” booster</a:t>
            </a:r>
            <a:r>
              <a:rPr lang="en-US" sz="1400" i="0" dirty="0">
                <a:latin typeface="Calibri" panose="020F0502020204030204" pitchFamily="34" charset="0"/>
                <a:cs typeface="Calibri" panose="020F0502020204030204" pitchFamily="34" charset="0"/>
              </a:rPr>
              <a:t> (intermediate) drive at the upper belt strand</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Tripper type “Natural” booster</a:t>
            </a:r>
            <a:r>
              <a:rPr lang="en-US" sz="1400" i="0" dirty="0">
                <a:latin typeface="Calibri" panose="020F0502020204030204" pitchFamily="34" charset="0"/>
                <a:cs typeface="Calibri" panose="020F0502020204030204" pitchFamily="34" charset="0"/>
              </a:rPr>
              <a:t> drive at the return strand</a:t>
            </a:r>
            <a:endParaRPr lang="en-US" sz="1400" i="0" dirty="0">
              <a:latin typeface="Calibri" panose="020F0502020204030204" pitchFamily="34" charset="0"/>
              <a:cs typeface="Calibri" panose="020F0502020204030204" pitchFamily="34" charset="0"/>
            </a:endParaRPr>
          </a:p>
          <a:p>
            <a:pPr>
              <a:buFontTx/>
              <a:buChar char="•"/>
              <a:tabLst>
                <a:tab pos="457200" algn="l"/>
              </a:tabLst>
              <a:defRPr/>
            </a:pPr>
            <a:r>
              <a:rPr lang="en-US" sz="1400" i="0" dirty="0">
                <a:latin typeface="Calibri" panose="020F0502020204030204" pitchFamily="34" charset="0"/>
                <a:cs typeface="Calibri" panose="020F0502020204030204" pitchFamily="34" charset="0"/>
              </a:rPr>
              <a:t>  </a:t>
            </a:r>
            <a:r>
              <a:rPr lang="en-US" sz="1400" b="1" i="0" dirty="0">
                <a:latin typeface="Calibri" panose="020F0502020204030204" pitchFamily="34" charset="0"/>
                <a:cs typeface="Calibri" panose="020F0502020204030204" pitchFamily="34" charset="0"/>
              </a:rPr>
              <a:t>Multiple discharge points</a:t>
            </a:r>
            <a:r>
              <a:rPr lang="en-US" sz="1400" i="0" dirty="0">
                <a:latin typeface="Calibri" panose="020F0502020204030204" pitchFamily="34" charset="0"/>
                <a:cs typeface="Calibri" panose="020F0502020204030204" pitchFamily="34" charset="0"/>
              </a:rPr>
              <a:t> along the return strand</a:t>
            </a:r>
            <a:r>
              <a:rPr lang="en-US" sz="1400" dirty="0">
                <a:effectLst>
                  <a:outerShdw blurRad="38100" dist="38100" dir="2700000" algn="tl">
                    <a:srgbClr val="000000"/>
                  </a:outerShdw>
                </a:effectLst>
                <a:latin typeface="Calibri" panose="020F0502020204030204" pitchFamily="34" charset="0"/>
                <a:cs typeface="Calibri" panose="020F0502020204030204" pitchFamily="34" charset="0"/>
              </a:rPr>
              <a:t> </a:t>
            </a:r>
            <a:endParaRPr lang="en-US" sz="1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1748" name="Rectangle 7"/>
          <p:cNvSpPr>
            <a:spLocks noChangeArrowheads="1"/>
          </p:cNvSpPr>
          <p:nvPr/>
        </p:nvSpPr>
        <p:spPr bwMode="auto">
          <a:xfrm>
            <a:off x="0" y="3896995"/>
            <a:ext cx="9144000" cy="457200"/>
          </a:xfrm>
          <a:prstGeom prst="rect">
            <a:avLst/>
          </a:prstGeom>
          <a:noFill/>
          <a:ln w="9525">
            <a:noFill/>
            <a:miter lim="800000"/>
          </a:ln>
        </p:spPr>
        <p:txBody>
          <a:bodyPr lIns="92075" tIns="46038" rIns="92075" bIns="46038"/>
          <a:lstStyle/>
          <a:p>
            <a:pPr algn="ctr">
              <a:lnSpc>
                <a:spcPct val="90000"/>
              </a:lnSpc>
              <a:spcBef>
                <a:spcPct val="20000"/>
              </a:spcBef>
              <a:buClr>
                <a:schemeClr val="accent1"/>
              </a:buClr>
              <a:buSzPct val="75000"/>
              <a:buFont typeface="Monotype Sorts" pitchFamily="2" charset="2"/>
              <a:buNone/>
              <a:defRPr/>
            </a:pPr>
            <a:r>
              <a:rPr lang="en-US" i="0" dirty="0">
                <a:solidFill>
                  <a:srgbClr val="B22028"/>
                </a:solidFill>
                <a:latin typeface="Times New Roman" panose="02020603050405020304" pitchFamily="18" charset="0"/>
                <a:cs typeface="Times New Roman" panose="02020603050405020304" pitchFamily="18" charset="0"/>
              </a:rPr>
              <a:t>2.8 KILOMETER, TWO-WAY OVERLAND CONVEYOR</a:t>
            </a:r>
            <a:endParaRPr lang="en-US" i="0" dirty="0">
              <a:solidFill>
                <a:srgbClr val="B22028"/>
              </a:solidFill>
              <a:latin typeface="Times New Roman" panose="02020603050405020304" pitchFamily="18" charset="0"/>
              <a:cs typeface="Times New Roman" panose="02020603050405020304" pitchFamily="18" charset="0"/>
            </a:endParaRP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Essroc"/>
          <p:cNvPicPr>
            <a:picLocks noChangeAspect="1" noChangeArrowheads="1"/>
          </p:cNvPicPr>
          <p:nvPr/>
        </p:nvPicPr>
        <p:blipFill>
          <a:blip r:embed="rId1" cstate="print"/>
          <a:srcRect/>
          <a:stretch>
            <a:fillRect/>
          </a:stretch>
        </p:blipFill>
        <p:spPr bwMode="auto">
          <a:xfrm>
            <a:off x="904240" y="2540"/>
            <a:ext cx="7573010" cy="3302635"/>
          </a:xfrm>
          <a:prstGeom prst="rect">
            <a:avLst/>
          </a:prstGeom>
          <a:noFill/>
          <a:ln w="9525">
            <a:noFill/>
            <a:miter lim="800000"/>
            <a:headEnd/>
            <a:tailEnd/>
          </a:ln>
        </p:spPr>
      </p:pic>
      <p:sp>
        <p:nvSpPr>
          <p:cNvPr id="32771" name="Rectangle 6"/>
          <p:cNvSpPr>
            <a:spLocks noChangeArrowheads="1"/>
          </p:cNvSpPr>
          <p:nvPr/>
        </p:nvSpPr>
        <p:spPr bwMode="auto">
          <a:xfrm>
            <a:off x="0" y="3305175"/>
            <a:ext cx="9144000" cy="533400"/>
          </a:xfrm>
          <a:prstGeom prst="rect">
            <a:avLst/>
          </a:prstGeom>
          <a:noFill/>
          <a:ln w="9525">
            <a:noFill/>
            <a:miter lim="800000"/>
          </a:ln>
        </p:spPr>
        <p:txBody>
          <a:bodyPr lIns="92075" tIns="46038" rIns="92075" bIns="46038"/>
          <a:lstStyle/>
          <a:p>
            <a:pPr algn="ctr">
              <a:lnSpc>
                <a:spcPct val="90000"/>
              </a:lnSpc>
              <a:spcBef>
                <a:spcPct val="20000"/>
              </a:spcBef>
              <a:buClr>
                <a:schemeClr val="accent1"/>
              </a:buClr>
              <a:buSzPct val="75000"/>
              <a:buFont typeface="Monotype Sorts" pitchFamily="2" charset="2"/>
              <a:buNone/>
              <a:defRPr/>
            </a:pPr>
            <a:r>
              <a:rPr lang="en-US" i="0" dirty="0">
                <a:solidFill>
                  <a:srgbClr val="B22028"/>
                </a:solidFill>
                <a:latin typeface="Times New Roman" panose="02020603050405020304" pitchFamily="18" charset="0"/>
                <a:cs typeface="Times New Roman" panose="02020603050405020304" pitchFamily="18" charset="0"/>
              </a:rPr>
              <a:t>2.8 KILOMETER, TWO-WAY OVERLAND CONVEYOR</a:t>
            </a:r>
            <a:endParaRPr lang="en-US" i="0" dirty="0">
              <a:solidFill>
                <a:srgbClr val="B22028"/>
              </a:solidFill>
              <a:latin typeface="Times New Roman" panose="02020603050405020304" pitchFamily="18" charset="0"/>
              <a:cs typeface="Times New Roman" panose="02020603050405020304" pitchFamily="18" charset="0"/>
            </a:endParaRPr>
          </a:p>
        </p:txBody>
      </p:sp>
      <p:sp>
        <p:nvSpPr>
          <p:cNvPr id="31748" name="Rectangle 7"/>
          <p:cNvSpPr>
            <a:spLocks noChangeArrowheads="1"/>
          </p:cNvSpPr>
          <p:nvPr/>
        </p:nvSpPr>
        <p:spPr bwMode="auto">
          <a:xfrm>
            <a:off x="0" y="1336675"/>
            <a:ext cx="9144000" cy="0"/>
          </a:xfrm>
          <a:prstGeom prst="rect">
            <a:avLst/>
          </a:prstGeom>
          <a:noFill/>
          <a:ln w="12700">
            <a:noFill/>
            <a:miter lim="800000"/>
            <a:headEnd type="none" w="sm" len="sm"/>
            <a:tailEnd type="none" w="sm" len="sm"/>
          </a:ln>
        </p:spPr>
        <p:txBody>
          <a:bodyPr wrap="none" anchor="ctr">
            <a:spAutoFit/>
          </a:bodyPr>
          <a:lstStyle/>
          <a:p>
            <a:endParaRPr lang="en-US" i="0">
              <a:solidFill>
                <a:schemeClr val="tx1"/>
              </a:solidFill>
              <a:latin typeface="Times New Roman" panose="02020603050405020304" pitchFamily="18" charset="0"/>
            </a:endParaRPr>
          </a:p>
        </p:txBody>
      </p:sp>
      <p:grpSp>
        <p:nvGrpSpPr>
          <p:cNvPr id="2" name="Group 9"/>
          <p:cNvGrpSpPr/>
          <p:nvPr/>
        </p:nvGrpSpPr>
        <p:grpSpPr bwMode="auto">
          <a:xfrm>
            <a:off x="561975" y="3773805"/>
            <a:ext cx="4467225" cy="2931795"/>
            <a:chOff x="3420" y="9424"/>
            <a:chExt cx="7600" cy="5137"/>
          </a:xfrm>
        </p:grpSpPr>
        <p:pic>
          <p:nvPicPr>
            <p:cNvPr id="31752" name="Picture 10"/>
            <p:cNvPicPr>
              <a:picLocks noChangeAspect="1" noChangeArrowheads="1"/>
            </p:cNvPicPr>
            <p:nvPr/>
          </p:nvPicPr>
          <p:blipFill>
            <a:blip r:embed="rId2" cstate="print"/>
            <a:srcRect/>
            <a:stretch>
              <a:fillRect/>
            </a:stretch>
          </p:blipFill>
          <p:spPr bwMode="auto">
            <a:xfrm>
              <a:off x="3420" y="9424"/>
              <a:ext cx="7600" cy="1362"/>
            </a:xfrm>
            <a:prstGeom prst="rect">
              <a:avLst/>
            </a:prstGeom>
            <a:noFill/>
            <a:ln w="9525">
              <a:noFill/>
              <a:miter lim="800000"/>
              <a:headEnd/>
              <a:tailEnd/>
            </a:ln>
          </p:spPr>
        </p:pic>
        <p:pic>
          <p:nvPicPr>
            <p:cNvPr id="31753" name="Picture 11"/>
            <p:cNvPicPr>
              <a:picLocks noChangeAspect="1" noChangeArrowheads="1"/>
            </p:cNvPicPr>
            <p:nvPr/>
          </p:nvPicPr>
          <p:blipFill>
            <a:blip r:embed="rId3" cstate="print"/>
            <a:srcRect/>
            <a:stretch>
              <a:fillRect/>
            </a:stretch>
          </p:blipFill>
          <p:spPr bwMode="auto">
            <a:xfrm>
              <a:off x="3420" y="10784"/>
              <a:ext cx="7600" cy="3777"/>
            </a:xfrm>
            <a:prstGeom prst="rect">
              <a:avLst/>
            </a:prstGeom>
            <a:noFill/>
            <a:ln w="9525">
              <a:noFill/>
              <a:miter lim="800000"/>
              <a:headEnd/>
              <a:tailEnd/>
            </a:ln>
          </p:spPr>
        </p:pic>
      </p:grpSp>
      <p:sp>
        <p:nvSpPr>
          <p:cNvPr id="270348" name="Text Box 12"/>
          <p:cNvSpPr txBox="1">
            <a:spLocks noChangeArrowheads="1"/>
          </p:cNvSpPr>
          <p:nvPr/>
        </p:nvSpPr>
        <p:spPr bwMode="auto">
          <a:xfrm>
            <a:off x="5864225" y="4270375"/>
            <a:ext cx="2108200" cy="1168400"/>
          </a:xfrm>
          <a:prstGeom prst="rect">
            <a:avLst/>
          </a:prstGeom>
          <a:noFill/>
          <a:ln w="12700">
            <a:noFill/>
            <a:miter lim="800000"/>
            <a:headEnd type="none" w="sm" len="sm"/>
            <a:tailEnd type="none" w="sm" len="sm"/>
          </a:ln>
          <a:effectLst/>
        </p:spPr>
        <p:txBody>
          <a:bodyPr>
            <a:spAutoFit/>
          </a:bodyPr>
          <a:lstStyle/>
          <a:p>
            <a:pPr>
              <a:defRPr/>
            </a:pPr>
            <a:r>
              <a:rPr lang="en-US" sz="1400" i="0" dirty="0" err="1">
                <a:solidFill>
                  <a:srgbClr val="B22028"/>
                </a:solidFill>
                <a:latin typeface="Times New Roman" panose="02020603050405020304" pitchFamily="18" charset="0"/>
                <a:cs typeface="Times New Roman" panose="02020603050405020304" pitchFamily="18" charset="0"/>
              </a:rPr>
              <a:t>DSI ExConTec</a:t>
            </a:r>
            <a:r>
              <a:rPr lang="en-US" sz="1400" dirty="0">
                <a:latin typeface="Calibri" panose="020F0502020204030204" pitchFamily="34" charset="0"/>
                <a:cs typeface="Calibri" panose="020F0502020204030204" pitchFamily="34" charset="0"/>
              </a:rPr>
              <a:t> </a:t>
            </a:r>
            <a:r>
              <a:rPr lang="en-US" sz="1400" i="0" dirty="0">
                <a:latin typeface="Calibri" panose="020F0502020204030204" pitchFamily="34" charset="0"/>
                <a:cs typeface="Calibri" panose="020F0502020204030204" pitchFamily="34" charset="0"/>
              </a:rPr>
              <a:t>Analysis quickly reveals the tension and power distribution due to various material flow conditions</a:t>
            </a:r>
            <a:endParaRPr lang="en-US" sz="1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Foundry</Template>
  <TotalTime>0</TotalTime>
  <Words>11514</Words>
  <Application>WPS Presentation</Application>
  <PresentationFormat>On-screen Show (4:3)</PresentationFormat>
  <Paragraphs>667</Paragraphs>
  <Slides>52</Slides>
  <Notes>47</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3</vt:i4>
      </vt:variant>
      <vt:variant>
        <vt:lpstr>幻灯片标题</vt:lpstr>
      </vt:variant>
      <vt:variant>
        <vt:i4>52</vt:i4>
      </vt:variant>
    </vt:vector>
  </HeadingPairs>
  <TitlesOfParts>
    <vt:vector size="79" baseType="lpstr">
      <vt:lpstr>Arial</vt:lpstr>
      <vt:lpstr>SimSun</vt:lpstr>
      <vt:lpstr>Wingdings</vt:lpstr>
      <vt:lpstr>Calibri</vt:lpstr>
      <vt:lpstr>Times New Roman</vt:lpstr>
      <vt:lpstr>Montserrat Semi</vt:lpstr>
      <vt:lpstr>Segoe Print</vt:lpstr>
      <vt:lpstr>Lato Light</vt:lpstr>
      <vt:lpstr>Monotype Sorts</vt:lpstr>
      <vt:lpstr>Wingdings</vt:lpstr>
      <vt:lpstr>Microsoft YaHei</vt:lpstr>
      <vt:lpstr>Arial Unicode MS</vt:lpstr>
      <vt:lpstr>Symbol</vt:lpstr>
      <vt:lpstr>Calibri</vt:lpstr>
      <vt:lpstr>Times New Roman</vt:lpstr>
      <vt:lpstr>Impact</vt:lpstr>
      <vt:lpstr>MostraOneBold</vt:lpstr>
      <vt:lpstr>Century Gothic</vt:lpstr>
      <vt:lpstr>Malgun Gothic</vt:lpstr>
      <vt:lpstr>Helvetica Condensed Medium</vt:lpstr>
      <vt:lpstr>ヒラギノ角ゴ Pro W3</vt:lpstr>
      <vt:lpstr>Helvetica Condensed Medium</vt:lpstr>
      <vt:lpstr>Yu Gothic</vt:lpstr>
      <vt:lpstr>Office Theme</vt:lpstr>
      <vt:lpstr>Excel.Sheet.8</vt:lpstr>
      <vt:lpstr>Excel.Sheet.8</vt:lpstr>
      <vt:lpstr>Word.Picture.8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Dos Santos Sandwich Belt High Angle Conveyors  for  IPCC Systems  (In-Pit Crushing and Conveying)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MDS</dc:creator>
  <cp:lastModifiedBy>Amy</cp:lastModifiedBy>
  <cp:revision>1065</cp:revision>
  <cp:lastPrinted>1998-02-27T21:43:00Z</cp:lastPrinted>
  <dcterms:created xsi:type="dcterms:W3CDTF">1995-05-28T16:14:00Z</dcterms:created>
  <dcterms:modified xsi:type="dcterms:W3CDTF">2021-03-25T14:53:10Z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1033-11.2.0.10017</vt:lpwstr>
  </property>
</Properties>
</file>